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4" r:id="rId4"/>
  </p:sldMasterIdLst>
  <p:notesMasterIdLst>
    <p:notesMasterId r:id="rId50"/>
  </p:notesMasterIdLst>
  <p:handoutMasterIdLst>
    <p:handoutMasterId r:id="rId51"/>
  </p:handoutMasterIdLst>
  <p:sldIdLst>
    <p:sldId id="754" r:id="rId5"/>
    <p:sldId id="270" r:id="rId6"/>
    <p:sldId id="946" r:id="rId7"/>
    <p:sldId id="945" r:id="rId8"/>
    <p:sldId id="846" r:id="rId9"/>
    <p:sldId id="948" r:id="rId10"/>
    <p:sldId id="949" r:id="rId11"/>
    <p:sldId id="950" r:id="rId12"/>
    <p:sldId id="952" r:id="rId13"/>
    <p:sldId id="951" r:id="rId14"/>
    <p:sldId id="838" r:id="rId15"/>
    <p:sldId id="954" r:id="rId16"/>
    <p:sldId id="942" r:id="rId17"/>
    <p:sldId id="965" r:id="rId18"/>
    <p:sldId id="958" r:id="rId19"/>
    <p:sldId id="955" r:id="rId20"/>
    <p:sldId id="959" r:id="rId21"/>
    <p:sldId id="966" r:id="rId22"/>
    <p:sldId id="967" r:id="rId23"/>
    <p:sldId id="956" r:id="rId24"/>
    <p:sldId id="960" r:id="rId25"/>
    <p:sldId id="968" r:id="rId26"/>
    <p:sldId id="961" r:id="rId27"/>
    <p:sldId id="969" r:id="rId28"/>
    <p:sldId id="957" r:id="rId29"/>
    <p:sldId id="962" r:id="rId30"/>
    <p:sldId id="970" r:id="rId31"/>
    <p:sldId id="971" r:id="rId32"/>
    <p:sldId id="972" r:id="rId33"/>
    <p:sldId id="973" r:id="rId34"/>
    <p:sldId id="990" r:id="rId35"/>
    <p:sldId id="975" r:id="rId36"/>
    <p:sldId id="977" r:id="rId37"/>
    <p:sldId id="978" r:id="rId38"/>
    <p:sldId id="979" r:id="rId39"/>
    <p:sldId id="988" r:id="rId40"/>
    <p:sldId id="980" r:id="rId41"/>
    <p:sldId id="981" r:id="rId42"/>
    <p:sldId id="984" r:id="rId43"/>
    <p:sldId id="989" r:id="rId44"/>
    <p:sldId id="987" r:id="rId45"/>
    <p:sldId id="986" r:id="rId46"/>
    <p:sldId id="982" r:id="rId47"/>
    <p:sldId id="940" r:id="rId48"/>
    <p:sldId id="941" r:id="rId49"/>
  </p:sldIdLst>
  <p:sldSz cx="10972800" cy="6172200"/>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Arial"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Arial"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Arial"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extLst>
    <p:ext uri="{EFAFB233-063F-42B5-8137-9DF3F51BA10A}">
      <p15:sldGuideLst xmlns:p15="http://schemas.microsoft.com/office/powerpoint/2012/main">
        <p15:guide id="1" orient="horz" pos="1316">
          <p15:clr>
            <a:srgbClr val="A4A3A4"/>
          </p15:clr>
        </p15:guide>
        <p15:guide id="2" orient="horz" pos="3050">
          <p15:clr>
            <a:srgbClr val="A4A3A4"/>
          </p15:clr>
        </p15:guide>
        <p15:guide id="3" orient="horz" pos="3189">
          <p15:clr>
            <a:srgbClr val="A4A3A4"/>
          </p15:clr>
        </p15:guide>
        <p15:guide id="4" pos="5455">
          <p15:clr>
            <a:srgbClr val="A4A3A4"/>
          </p15:clr>
        </p15:guide>
        <p15:guide id="5" orient="horz" pos="975">
          <p15:clr>
            <a:srgbClr val="A4A3A4"/>
          </p15:clr>
        </p15:guide>
        <p15:guide id="6" pos="3457">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3858"/>
    <a:srgbClr val="B3B3B3"/>
    <a:srgbClr val="6E6E6E"/>
    <a:srgbClr val="0071C5"/>
    <a:srgbClr val="4A4A4A"/>
    <a:srgbClr val="0C34BD"/>
    <a:srgbClr val="5D1682"/>
    <a:srgbClr val="008564"/>
    <a:srgbClr val="4D4D4D"/>
    <a:srgbClr val="4545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05" autoAdjust="0"/>
    <p:restoredTop sz="55812" autoAdjust="0"/>
  </p:normalViewPr>
  <p:slideViewPr>
    <p:cSldViewPr snapToGrid="0">
      <p:cViewPr varScale="1">
        <p:scale>
          <a:sx n="53" d="100"/>
          <a:sy n="53" d="100"/>
        </p:scale>
        <p:origin x="2052" y="72"/>
      </p:cViewPr>
      <p:guideLst>
        <p:guide orient="horz" pos="1316"/>
        <p:guide orient="horz" pos="3050"/>
        <p:guide orient="horz" pos="3189"/>
        <p:guide pos="5455"/>
        <p:guide orient="horz" pos="975"/>
        <p:guide pos="3457"/>
      </p:guideLst>
    </p:cSldViewPr>
  </p:slideViewPr>
  <p:outlineViewPr>
    <p:cViewPr>
      <p:scale>
        <a:sx n="33" d="100"/>
        <a:sy n="33" d="100"/>
      </p:scale>
      <p:origin x="0" y="0"/>
    </p:cViewPr>
  </p:outlineViewPr>
  <p:notesTextViewPr>
    <p:cViewPr>
      <p:scale>
        <a:sx n="135" d="100"/>
        <a:sy n="135" d="100"/>
      </p:scale>
      <p:origin x="0" y="0"/>
    </p:cViewPr>
  </p:notesTextViewPr>
  <p:sorterViewPr>
    <p:cViewPr varScale="1">
      <p:scale>
        <a:sx n="100" d="100"/>
        <a:sy n="100" d="100"/>
      </p:scale>
      <p:origin x="0" y="0"/>
    </p:cViewPr>
  </p:sorterViewPr>
  <p:notesViewPr>
    <p:cSldViewPr snapToGrid="0">
      <p:cViewPr varScale="1">
        <p:scale>
          <a:sx n="55" d="100"/>
          <a:sy n="55" d="100"/>
        </p:scale>
        <p:origin x="1963" y="17"/>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5434520" y="8767094"/>
            <a:ext cx="1083012" cy="200064"/>
            <a:chOff x="8775700" y="3552825"/>
            <a:chExt cx="5156200" cy="952500"/>
          </a:xfrm>
        </p:grpSpPr>
        <p:sp>
          <p:nvSpPr>
            <p:cNvPr id="5" name="Freeform 4"/>
            <p:cNvSpPr>
              <a:spLocks noEditPoints="1"/>
            </p:cNvSpPr>
            <p:nvPr/>
          </p:nvSpPr>
          <p:spPr bwMode="auto">
            <a:xfrm>
              <a:off x="13817600" y="4265613"/>
              <a:ext cx="114300" cy="111125"/>
            </a:xfrm>
            <a:custGeom>
              <a:avLst/>
              <a:gdLst>
                <a:gd name="T0" fmla="*/ 59 w 144"/>
                <a:gd name="T1" fmla="*/ 63 h 139"/>
                <a:gd name="T2" fmla="*/ 79 w 144"/>
                <a:gd name="T3" fmla="*/ 63 h 139"/>
                <a:gd name="T4" fmla="*/ 85 w 144"/>
                <a:gd name="T5" fmla="*/ 61 h 139"/>
                <a:gd name="T6" fmla="*/ 87 w 144"/>
                <a:gd name="T7" fmla="*/ 53 h 139"/>
                <a:gd name="T8" fmla="*/ 83 w 144"/>
                <a:gd name="T9" fmla="*/ 47 h 139"/>
                <a:gd name="T10" fmla="*/ 75 w 144"/>
                <a:gd name="T11" fmla="*/ 45 h 139"/>
                <a:gd name="T12" fmla="*/ 59 w 144"/>
                <a:gd name="T13" fmla="*/ 45 h 139"/>
                <a:gd name="T14" fmla="*/ 73 w 144"/>
                <a:gd name="T15" fmla="*/ 33 h 139"/>
                <a:gd name="T16" fmla="*/ 101 w 144"/>
                <a:gd name="T17" fmla="*/ 41 h 139"/>
                <a:gd name="T18" fmla="*/ 103 w 144"/>
                <a:gd name="T19" fmla="*/ 61 h 139"/>
                <a:gd name="T20" fmla="*/ 99 w 144"/>
                <a:gd name="T21" fmla="*/ 68 h 139"/>
                <a:gd name="T22" fmla="*/ 91 w 144"/>
                <a:gd name="T23" fmla="*/ 74 h 139"/>
                <a:gd name="T24" fmla="*/ 105 w 144"/>
                <a:gd name="T25" fmla="*/ 106 h 139"/>
                <a:gd name="T26" fmla="*/ 67 w 144"/>
                <a:gd name="T27" fmla="*/ 76 h 139"/>
                <a:gd name="T28" fmla="*/ 59 w 144"/>
                <a:gd name="T29" fmla="*/ 106 h 139"/>
                <a:gd name="T30" fmla="*/ 44 w 144"/>
                <a:gd name="T31" fmla="*/ 33 h 139"/>
                <a:gd name="T32" fmla="*/ 51 w 144"/>
                <a:gd name="T33" fmla="*/ 21 h 139"/>
                <a:gd name="T34" fmla="*/ 24 w 144"/>
                <a:gd name="T35" fmla="*/ 49 h 139"/>
                <a:gd name="T36" fmla="*/ 24 w 144"/>
                <a:gd name="T37" fmla="*/ 92 h 139"/>
                <a:gd name="T38" fmla="*/ 51 w 144"/>
                <a:gd name="T39" fmla="*/ 120 h 139"/>
                <a:gd name="T40" fmla="*/ 71 w 144"/>
                <a:gd name="T41" fmla="*/ 124 h 139"/>
                <a:gd name="T42" fmla="*/ 109 w 144"/>
                <a:gd name="T43" fmla="*/ 108 h 139"/>
                <a:gd name="T44" fmla="*/ 122 w 144"/>
                <a:gd name="T45" fmla="*/ 70 h 139"/>
                <a:gd name="T46" fmla="*/ 109 w 144"/>
                <a:gd name="T47" fmla="*/ 31 h 139"/>
                <a:gd name="T48" fmla="*/ 71 w 144"/>
                <a:gd name="T49" fmla="*/ 17 h 139"/>
                <a:gd name="T50" fmla="*/ 95 w 144"/>
                <a:gd name="T51" fmla="*/ 3 h 139"/>
                <a:gd name="T52" fmla="*/ 130 w 144"/>
                <a:gd name="T53" fmla="*/ 27 h 139"/>
                <a:gd name="T54" fmla="*/ 144 w 144"/>
                <a:gd name="T55" fmla="*/ 70 h 139"/>
                <a:gd name="T56" fmla="*/ 130 w 144"/>
                <a:gd name="T57" fmla="*/ 114 h 139"/>
                <a:gd name="T58" fmla="*/ 95 w 144"/>
                <a:gd name="T59" fmla="*/ 135 h 139"/>
                <a:gd name="T60" fmla="*/ 50 w 144"/>
                <a:gd name="T61" fmla="*/ 135 h 139"/>
                <a:gd name="T62" fmla="*/ 14 w 144"/>
                <a:gd name="T63" fmla="*/ 114 h 139"/>
                <a:gd name="T64" fmla="*/ 0 w 144"/>
                <a:gd name="T65" fmla="*/ 70 h 139"/>
                <a:gd name="T66" fmla="*/ 14 w 144"/>
                <a:gd name="T67" fmla="*/ 27 h 139"/>
                <a:gd name="T68" fmla="*/ 50 w 144"/>
                <a:gd name="T69" fmla="*/ 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139">
                  <a:moveTo>
                    <a:pt x="59" y="45"/>
                  </a:moveTo>
                  <a:lnTo>
                    <a:pt x="59" y="63"/>
                  </a:lnTo>
                  <a:lnTo>
                    <a:pt x="75" y="63"/>
                  </a:lnTo>
                  <a:lnTo>
                    <a:pt x="79" y="63"/>
                  </a:lnTo>
                  <a:lnTo>
                    <a:pt x="83" y="63"/>
                  </a:lnTo>
                  <a:lnTo>
                    <a:pt x="85" y="61"/>
                  </a:lnTo>
                  <a:lnTo>
                    <a:pt x="87" y="57"/>
                  </a:lnTo>
                  <a:lnTo>
                    <a:pt x="87" y="53"/>
                  </a:lnTo>
                  <a:lnTo>
                    <a:pt x="85" y="49"/>
                  </a:lnTo>
                  <a:lnTo>
                    <a:pt x="83" y="47"/>
                  </a:lnTo>
                  <a:lnTo>
                    <a:pt x="79" y="45"/>
                  </a:lnTo>
                  <a:lnTo>
                    <a:pt x="75" y="45"/>
                  </a:lnTo>
                  <a:lnTo>
                    <a:pt x="71" y="45"/>
                  </a:lnTo>
                  <a:lnTo>
                    <a:pt x="59" y="45"/>
                  </a:lnTo>
                  <a:close/>
                  <a:moveTo>
                    <a:pt x="44" y="33"/>
                  </a:moveTo>
                  <a:lnTo>
                    <a:pt x="73" y="33"/>
                  </a:lnTo>
                  <a:lnTo>
                    <a:pt x="89" y="35"/>
                  </a:lnTo>
                  <a:lnTo>
                    <a:pt x="101" y="41"/>
                  </a:lnTo>
                  <a:lnTo>
                    <a:pt x="105" y="55"/>
                  </a:lnTo>
                  <a:lnTo>
                    <a:pt x="103" y="61"/>
                  </a:lnTo>
                  <a:lnTo>
                    <a:pt x="101" y="67"/>
                  </a:lnTo>
                  <a:lnTo>
                    <a:pt x="99" y="68"/>
                  </a:lnTo>
                  <a:lnTo>
                    <a:pt x="95" y="72"/>
                  </a:lnTo>
                  <a:lnTo>
                    <a:pt x="91" y="74"/>
                  </a:lnTo>
                  <a:lnTo>
                    <a:pt x="85" y="74"/>
                  </a:lnTo>
                  <a:lnTo>
                    <a:pt x="105" y="106"/>
                  </a:lnTo>
                  <a:lnTo>
                    <a:pt x="85" y="106"/>
                  </a:lnTo>
                  <a:lnTo>
                    <a:pt x="67" y="76"/>
                  </a:lnTo>
                  <a:lnTo>
                    <a:pt x="59" y="76"/>
                  </a:lnTo>
                  <a:lnTo>
                    <a:pt x="59" y="106"/>
                  </a:lnTo>
                  <a:lnTo>
                    <a:pt x="44" y="106"/>
                  </a:lnTo>
                  <a:lnTo>
                    <a:pt x="44" y="33"/>
                  </a:lnTo>
                  <a:close/>
                  <a:moveTo>
                    <a:pt x="71" y="17"/>
                  </a:moveTo>
                  <a:lnTo>
                    <a:pt x="51" y="21"/>
                  </a:lnTo>
                  <a:lnTo>
                    <a:pt x="36" y="31"/>
                  </a:lnTo>
                  <a:lnTo>
                    <a:pt x="24" y="49"/>
                  </a:lnTo>
                  <a:lnTo>
                    <a:pt x="20" y="70"/>
                  </a:lnTo>
                  <a:lnTo>
                    <a:pt x="24" y="92"/>
                  </a:lnTo>
                  <a:lnTo>
                    <a:pt x="36" y="108"/>
                  </a:lnTo>
                  <a:lnTo>
                    <a:pt x="51" y="120"/>
                  </a:lnTo>
                  <a:lnTo>
                    <a:pt x="71" y="124"/>
                  </a:lnTo>
                  <a:lnTo>
                    <a:pt x="71" y="124"/>
                  </a:lnTo>
                  <a:lnTo>
                    <a:pt x="91" y="120"/>
                  </a:lnTo>
                  <a:lnTo>
                    <a:pt x="109" y="108"/>
                  </a:lnTo>
                  <a:lnTo>
                    <a:pt x="118" y="92"/>
                  </a:lnTo>
                  <a:lnTo>
                    <a:pt x="122" y="70"/>
                  </a:lnTo>
                  <a:lnTo>
                    <a:pt x="118" y="49"/>
                  </a:lnTo>
                  <a:lnTo>
                    <a:pt x="109" y="31"/>
                  </a:lnTo>
                  <a:lnTo>
                    <a:pt x="91" y="21"/>
                  </a:lnTo>
                  <a:lnTo>
                    <a:pt x="71" y="17"/>
                  </a:lnTo>
                  <a:close/>
                  <a:moveTo>
                    <a:pt x="71" y="0"/>
                  </a:moveTo>
                  <a:lnTo>
                    <a:pt x="95" y="3"/>
                  </a:lnTo>
                  <a:lnTo>
                    <a:pt x="114" y="11"/>
                  </a:lnTo>
                  <a:lnTo>
                    <a:pt x="130" y="27"/>
                  </a:lnTo>
                  <a:lnTo>
                    <a:pt x="140" y="45"/>
                  </a:lnTo>
                  <a:lnTo>
                    <a:pt x="144" y="70"/>
                  </a:lnTo>
                  <a:lnTo>
                    <a:pt x="140" y="94"/>
                  </a:lnTo>
                  <a:lnTo>
                    <a:pt x="130" y="114"/>
                  </a:lnTo>
                  <a:lnTo>
                    <a:pt x="114" y="128"/>
                  </a:lnTo>
                  <a:lnTo>
                    <a:pt x="95" y="135"/>
                  </a:lnTo>
                  <a:lnTo>
                    <a:pt x="71" y="139"/>
                  </a:lnTo>
                  <a:lnTo>
                    <a:pt x="50" y="135"/>
                  </a:lnTo>
                  <a:lnTo>
                    <a:pt x="30" y="128"/>
                  </a:lnTo>
                  <a:lnTo>
                    <a:pt x="14" y="114"/>
                  </a:lnTo>
                  <a:lnTo>
                    <a:pt x="4" y="94"/>
                  </a:lnTo>
                  <a:lnTo>
                    <a:pt x="0" y="70"/>
                  </a:lnTo>
                  <a:lnTo>
                    <a:pt x="4" y="45"/>
                  </a:lnTo>
                  <a:lnTo>
                    <a:pt x="14" y="27"/>
                  </a:lnTo>
                  <a:lnTo>
                    <a:pt x="30" y="11"/>
                  </a:lnTo>
                  <a:lnTo>
                    <a:pt x="50" y="3"/>
                  </a:lnTo>
                  <a:lnTo>
                    <a:pt x="71"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noEditPoints="1"/>
            </p:cNvSpPr>
            <p:nvPr/>
          </p:nvSpPr>
          <p:spPr bwMode="auto">
            <a:xfrm>
              <a:off x="10447338" y="3732213"/>
              <a:ext cx="3333750" cy="625475"/>
            </a:xfrm>
            <a:custGeom>
              <a:avLst/>
              <a:gdLst>
                <a:gd name="T0" fmla="*/ 2325 w 4200"/>
                <a:gd name="T1" fmla="*/ 618 h 788"/>
                <a:gd name="T2" fmla="*/ 2465 w 4200"/>
                <a:gd name="T3" fmla="*/ 616 h 788"/>
                <a:gd name="T4" fmla="*/ 2540 w 4200"/>
                <a:gd name="T5" fmla="*/ 597 h 788"/>
                <a:gd name="T6" fmla="*/ 2599 w 4200"/>
                <a:gd name="T7" fmla="*/ 555 h 788"/>
                <a:gd name="T8" fmla="*/ 2635 w 4200"/>
                <a:gd name="T9" fmla="*/ 488 h 788"/>
                <a:gd name="T10" fmla="*/ 2648 w 4200"/>
                <a:gd name="T11" fmla="*/ 396 h 788"/>
                <a:gd name="T12" fmla="*/ 2635 w 4200"/>
                <a:gd name="T13" fmla="*/ 301 h 788"/>
                <a:gd name="T14" fmla="*/ 2599 w 4200"/>
                <a:gd name="T15" fmla="*/ 236 h 788"/>
                <a:gd name="T16" fmla="*/ 2540 w 4200"/>
                <a:gd name="T17" fmla="*/ 193 h 788"/>
                <a:gd name="T18" fmla="*/ 2465 w 4200"/>
                <a:gd name="T19" fmla="*/ 173 h 788"/>
                <a:gd name="T20" fmla="*/ 2325 w 4200"/>
                <a:gd name="T21" fmla="*/ 171 h 788"/>
                <a:gd name="T22" fmla="*/ 3597 w 4200"/>
                <a:gd name="T23" fmla="*/ 512 h 788"/>
                <a:gd name="T24" fmla="*/ 3735 w 4200"/>
                <a:gd name="T25" fmla="*/ 143 h 788"/>
                <a:gd name="T26" fmla="*/ 4200 w 4200"/>
                <a:gd name="T27" fmla="*/ 786 h 788"/>
                <a:gd name="T28" fmla="*/ 3916 w 4200"/>
                <a:gd name="T29" fmla="*/ 648 h 788"/>
                <a:gd name="T30" fmla="*/ 3501 w 4200"/>
                <a:gd name="T31" fmla="*/ 786 h 788"/>
                <a:gd name="T32" fmla="*/ 3592 w 4200"/>
                <a:gd name="T33" fmla="*/ 0 h 788"/>
                <a:gd name="T34" fmla="*/ 2969 w 4200"/>
                <a:gd name="T35" fmla="*/ 0 h 788"/>
                <a:gd name="T36" fmla="*/ 3190 w 4200"/>
                <a:gd name="T37" fmla="*/ 788 h 788"/>
                <a:gd name="T38" fmla="*/ 2969 w 4200"/>
                <a:gd name="T39" fmla="*/ 0 h 788"/>
                <a:gd name="T40" fmla="*/ 2416 w 4200"/>
                <a:gd name="T41" fmla="*/ 0 h 788"/>
                <a:gd name="T42" fmla="*/ 2554 w 4200"/>
                <a:gd name="T43" fmla="*/ 7 h 788"/>
                <a:gd name="T44" fmla="*/ 2666 w 4200"/>
                <a:gd name="T45" fmla="*/ 33 h 788"/>
                <a:gd name="T46" fmla="*/ 2757 w 4200"/>
                <a:gd name="T47" fmla="*/ 90 h 788"/>
                <a:gd name="T48" fmla="*/ 2818 w 4200"/>
                <a:gd name="T49" fmla="*/ 173 h 788"/>
                <a:gd name="T50" fmla="*/ 2853 w 4200"/>
                <a:gd name="T51" fmla="*/ 277 h 788"/>
                <a:gd name="T52" fmla="*/ 2865 w 4200"/>
                <a:gd name="T53" fmla="*/ 402 h 788"/>
                <a:gd name="T54" fmla="*/ 2855 w 4200"/>
                <a:gd name="T55" fmla="*/ 518 h 788"/>
                <a:gd name="T56" fmla="*/ 2828 w 4200"/>
                <a:gd name="T57" fmla="*/ 614 h 788"/>
                <a:gd name="T58" fmla="*/ 2786 w 4200"/>
                <a:gd name="T59" fmla="*/ 683 h 788"/>
                <a:gd name="T60" fmla="*/ 2735 w 4200"/>
                <a:gd name="T61" fmla="*/ 731 h 788"/>
                <a:gd name="T62" fmla="*/ 2672 w 4200"/>
                <a:gd name="T63" fmla="*/ 762 h 788"/>
                <a:gd name="T64" fmla="*/ 2585 w 4200"/>
                <a:gd name="T65" fmla="*/ 780 h 788"/>
                <a:gd name="T66" fmla="*/ 2465 w 4200"/>
                <a:gd name="T67" fmla="*/ 788 h 788"/>
                <a:gd name="T68" fmla="*/ 2105 w 4200"/>
                <a:gd name="T69" fmla="*/ 0 h 788"/>
                <a:gd name="T70" fmla="*/ 1063 w 4200"/>
                <a:gd name="T71" fmla="*/ 0 h 788"/>
                <a:gd name="T72" fmla="*/ 1428 w 4200"/>
                <a:gd name="T73" fmla="*/ 0 h 788"/>
                <a:gd name="T74" fmla="*/ 1398 w 4200"/>
                <a:gd name="T75" fmla="*/ 788 h 788"/>
                <a:gd name="T76" fmla="*/ 825 w 4200"/>
                <a:gd name="T77" fmla="*/ 0 h 788"/>
                <a:gd name="T78" fmla="*/ 1969 w 4200"/>
                <a:gd name="T79" fmla="*/ 0 h 788"/>
                <a:gd name="T80" fmla="*/ 1747 w 4200"/>
                <a:gd name="T81" fmla="*/ 788 h 788"/>
                <a:gd name="T82" fmla="*/ 0 w 4200"/>
                <a:gd name="T83" fmla="*/ 0 h 788"/>
                <a:gd name="T84" fmla="*/ 441 w 4200"/>
                <a:gd name="T85" fmla="*/ 0 h 788"/>
                <a:gd name="T86" fmla="*/ 522 w 4200"/>
                <a:gd name="T87" fmla="*/ 7 h 788"/>
                <a:gd name="T88" fmla="*/ 599 w 4200"/>
                <a:gd name="T89" fmla="*/ 25 h 788"/>
                <a:gd name="T90" fmla="*/ 667 w 4200"/>
                <a:gd name="T91" fmla="*/ 59 h 788"/>
                <a:gd name="T92" fmla="*/ 725 w 4200"/>
                <a:gd name="T93" fmla="*/ 112 h 788"/>
                <a:gd name="T94" fmla="*/ 766 w 4200"/>
                <a:gd name="T95" fmla="*/ 187 h 788"/>
                <a:gd name="T96" fmla="*/ 788 w 4200"/>
                <a:gd name="T97" fmla="*/ 289 h 788"/>
                <a:gd name="T98" fmla="*/ 790 w 4200"/>
                <a:gd name="T99" fmla="*/ 788 h 788"/>
                <a:gd name="T100" fmla="*/ 573 w 4200"/>
                <a:gd name="T101" fmla="*/ 427 h 788"/>
                <a:gd name="T102" fmla="*/ 567 w 4200"/>
                <a:gd name="T103" fmla="*/ 317 h 788"/>
                <a:gd name="T104" fmla="*/ 543 w 4200"/>
                <a:gd name="T105" fmla="*/ 244 h 788"/>
                <a:gd name="T106" fmla="*/ 500 w 4200"/>
                <a:gd name="T107" fmla="*/ 201 h 788"/>
                <a:gd name="T108" fmla="*/ 439 w 4200"/>
                <a:gd name="T109" fmla="*/ 179 h 788"/>
                <a:gd name="T110" fmla="*/ 224 w 4200"/>
                <a:gd name="T111" fmla="*/ 175 h 788"/>
                <a:gd name="T112" fmla="*/ 0 w 4200"/>
                <a:gd name="T11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00" h="788">
                  <a:moveTo>
                    <a:pt x="2325" y="171"/>
                  </a:moveTo>
                  <a:lnTo>
                    <a:pt x="2325" y="618"/>
                  </a:lnTo>
                  <a:lnTo>
                    <a:pt x="2420" y="618"/>
                  </a:lnTo>
                  <a:lnTo>
                    <a:pt x="2465" y="616"/>
                  </a:lnTo>
                  <a:lnTo>
                    <a:pt x="2505" y="608"/>
                  </a:lnTo>
                  <a:lnTo>
                    <a:pt x="2540" y="597"/>
                  </a:lnTo>
                  <a:lnTo>
                    <a:pt x="2572" y="579"/>
                  </a:lnTo>
                  <a:lnTo>
                    <a:pt x="2599" y="555"/>
                  </a:lnTo>
                  <a:lnTo>
                    <a:pt x="2619" y="526"/>
                  </a:lnTo>
                  <a:lnTo>
                    <a:pt x="2635" y="488"/>
                  </a:lnTo>
                  <a:lnTo>
                    <a:pt x="2644" y="445"/>
                  </a:lnTo>
                  <a:lnTo>
                    <a:pt x="2648" y="396"/>
                  </a:lnTo>
                  <a:lnTo>
                    <a:pt x="2644" y="344"/>
                  </a:lnTo>
                  <a:lnTo>
                    <a:pt x="2635" y="301"/>
                  </a:lnTo>
                  <a:lnTo>
                    <a:pt x="2619" y="266"/>
                  </a:lnTo>
                  <a:lnTo>
                    <a:pt x="2599" y="236"/>
                  </a:lnTo>
                  <a:lnTo>
                    <a:pt x="2572" y="212"/>
                  </a:lnTo>
                  <a:lnTo>
                    <a:pt x="2540" y="193"/>
                  </a:lnTo>
                  <a:lnTo>
                    <a:pt x="2505" y="181"/>
                  </a:lnTo>
                  <a:lnTo>
                    <a:pt x="2465" y="173"/>
                  </a:lnTo>
                  <a:lnTo>
                    <a:pt x="2420" y="171"/>
                  </a:lnTo>
                  <a:lnTo>
                    <a:pt x="2325" y="171"/>
                  </a:lnTo>
                  <a:close/>
                  <a:moveTo>
                    <a:pt x="3735" y="143"/>
                  </a:moveTo>
                  <a:lnTo>
                    <a:pt x="3597" y="512"/>
                  </a:lnTo>
                  <a:lnTo>
                    <a:pt x="3869" y="512"/>
                  </a:lnTo>
                  <a:lnTo>
                    <a:pt x="3735" y="143"/>
                  </a:lnTo>
                  <a:close/>
                  <a:moveTo>
                    <a:pt x="3887" y="0"/>
                  </a:moveTo>
                  <a:lnTo>
                    <a:pt x="4200" y="786"/>
                  </a:lnTo>
                  <a:lnTo>
                    <a:pt x="3962" y="786"/>
                  </a:lnTo>
                  <a:lnTo>
                    <a:pt x="3916" y="648"/>
                  </a:lnTo>
                  <a:lnTo>
                    <a:pt x="3548" y="648"/>
                  </a:lnTo>
                  <a:lnTo>
                    <a:pt x="3501" y="786"/>
                  </a:lnTo>
                  <a:lnTo>
                    <a:pt x="3280" y="786"/>
                  </a:lnTo>
                  <a:lnTo>
                    <a:pt x="3592" y="0"/>
                  </a:lnTo>
                  <a:lnTo>
                    <a:pt x="3887" y="0"/>
                  </a:lnTo>
                  <a:close/>
                  <a:moveTo>
                    <a:pt x="2969" y="0"/>
                  </a:moveTo>
                  <a:lnTo>
                    <a:pt x="3190" y="0"/>
                  </a:lnTo>
                  <a:lnTo>
                    <a:pt x="3190" y="788"/>
                  </a:lnTo>
                  <a:lnTo>
                    <a:pt x="2969" y="788"/>
                  </a:lnTo>
                  <a:lnTo>
                    <a:pt x="2969" y="0"/>
                  </a:lnTo>
                  <a:close/>
                  <a:moveTo>
                    <a:pt x="2105" y="0"/>
                  </a:moveTo>
                  <a:lnTo>
                    <a:pt x="2416" y="0"/>
                  </a:lnTo>
                  <a:lnTo>
                    <a:pt x="2489" y="2"/>
                  </a:lnTo>
                  <a:lnTo>
                    <a:pt x="2554" y="7"/>
                  </a:lnTo>
                  <a:lnTo>
                    <a:pt x="2613" y="17"/>
                  </a:lnTo>
                  <a:lnTo>
                    <a:pt x="2666" y="33"/>
                  </a:lnTo>
                  <a:lnTo>
                    <a:pt x="2713" y="57"/>
                  </a:lnTo>
                  <a:lnTo>
                    <a:pt x="2757" y="90"/>
                  </a:lnTo>
                  <a:lnTo>
                    <a:pt x="2794" y="132"/>
                  </a:lnTo>
                  <a:lnTo>
                    <a:pt x="2818" y="173"/>
                  </a:lnTo>
                  <a:lnTo>
                    <a:pt x="2839" y="222"/>
                  </a:lnTo>
                  <a:lnTo>
                    <a:pt x="2853" y="277"/>
                  </a:lnTo>
                  <a:lnTo>
                    <a:pt x="2863" y="337"/>
                  </a:lnTo>
                  <a:lnTo>
                    <a:pt x="2865" y="402"/>
                  </a:lnTo>
                  <a:lnTo>
                    <a:pt x="2863" y="461"/>
                  </a:lnTo>
                  <a:lnTo>
                    <a:pt x="2855" y="518"/>
                  </a:lnTo>
                  <a:lnTo>
                    <a:pt x="2843" y="569"/>
                  </a:lnTo>
                  <a:lnTo>
                    <a:pt x="2828" y="614"/>
                  </a:lnTo>
                  <a:lnTo>
                    <a:pt x="2810" y="654"/>
                  </a:lnTo>
                  <a:lnTo>
                    <a:pt x="2786" y="683"/>
                  </a:lnTo>
                  <a:lnTo>
                    <a:pt x="2761" y="709"/>
                  </a:lnTo>
                  <a:lnTo>
                    <a:pt x="2735" y="731"/>
                  </a:lnTo>
                  <a:lnTo>
                    <a:pt x="2705" y="748"/>
                  </a:lnTo>
                  <a:lnTo>
                    <a:pt x="2672" y="762"/>
                  </a:lnTo>
                  <a:lnTo>
                    <a:pt x="2633" y="772"/>
                  </a:lnTo>
                  <a:lnTo>
                    <a:pt x="2585" y="780"/>
                  </a:lnTo>
                  <a:lnTo>
                    <a:pt x="2530" y="786"/>
                  </a:lnTo>
                  <a:lnTo>
                    <a:pt x="2465" y="788"/>
                  </a:lnTo>
                  <a:lnTo>
                    <a:pt x="2105" y="788"/>
                  </a:lnTo>
                  <a:lnTo>
                    <a:pt x="2105" y="0"/>
                  </a:lnTo>
                  <a:close/>
                  <a:moveTo>
                    <a:pt x="825" y="0"/>
                  </a:moveTo>
                  <a:lnTo>
                    <a:pt x="1063" y="0"/>
                  </a:lnTo>
                  <a:lnTo>
                    <a:pt x="1240" y="624"/>
                  </a:lnTo>
                  <a:lnTo>
                    <a:pt x="1428" y="0"/>
                  </a:lnTo>
                  <a:lnTo>
                    <a:pt x="1654" y="0"/>
                  </a:lnTo>
                  <a:lnTo>
                    <a:pt x="1398" y="788"/>
                  </a:lnTo>
                  <a:lnTo>
                    <a:pt x="1077" y="788"/>
                  </a:lnTo>
                  <a:lnTo>
                    <a:pt x="825" y="0"/>
                  </a:lnTo>
                  <a:close/>
                  <a:moveTo>
                    <a:pt x="1747" y="0"/>
                  </a:moveTo>
                  <a:lnTo>
                    <a:pt x="1969" y="0"/>
                  </a:lnTo>
                  <a:lnTo>
                    <a:pt x="1969" y="788"/>
                  </a:lnTo>
                  <a:lnTo>
                    <a:pt x="1747" y="788"/>
                  </a:lnTo>
                  <a:lnTo>
                    <a:pt x="1747" y="0"/>
                  </a:lnTo>
                  <a:close/>
                  <a:moveTo>
                    <a:pt x="0" y="0"/>
                  </a:moveTo>
                  <a:lnTo>
                    <a:pt x="400" y="0"/>
                  </a:lnTo>
                  <a:lnTo>
                    <a:pt x="441" y="0"/>
                  </a:lnTo>
                  <a:lnTo>
                    <a:pt x="482" y="2"/>
                  </a:lnTo>
                  <a:lnTo>
                    <a:pt x="522" y="7"/>
                  </a:lnTo>
                  <a:lnTo>
                    <a:pt x="561" y="15"/>
                  </a:lnTo>
                  <a:lnTo>
                    <a:pt x="599" y="25"/>
                  </a:lnTo>
                  <a:lnTo>
                    <a:pt x="634" y="41"/>
                  </a:lnTo>
                  <a:lnTo>
                    <a:pt x="667" y="59"/>
                  </a:lnTo>
                  <a:lnTo>
                    <a:pt x="697" y="82"/>
                  </a:lnTo>
                  <a:lnTo>
                    <a:pt x="725" y="112"/>
                  </a:lnTo>
                  <a:lnTo>
                    <a:pt x="746" y="145"/>
                  </a:lnTo>
                  <a:lnTo>
                    <a:pt x="766" y="187"/>
                  </a:lnTo>
                  <a:lnTo>
                    <a:pt x="780" y="234"/>
                  </a:lnTo>
                  <a:lnTo>
                    <a:pt x="788" y="289"/>
                  </a:lnTo>
                  <a:lnTo>
                    <a:pt x="790" y="352"/>
                  </a:lnTo>
                  <a:lnTo>
                    <a:pt x="790" y="788"/>
                  </a:lnTo>
                  <a:lnTo>
                    <a:pt x="573" y="788"/>
                  </a:lnTo>
                  <a:lnTo>
                    <a:pt x="573" y="427"/>
                  </a:lnTo>
                  <a:lnTo>
                    <a:pt x="571" y="368"/>
                  </a:lnTo>
                  <a:lnTo>
                    <a:pt x="567" y="317"/>
                  </a:lnTo>
                  <a:lnTo>
                    <a:pt x="557" y="277"/>
                  </a:lnTo>
                  <a:lnTo>
                    <a:pt x="543" y="244"/>
                  </a:lnTo>
                  <a:lnTo>
                    <a:pt x="524" y="220"/>
                  </a:lnTo>
                  <a:lnTo>
                    <a:pt x="500" y="201"/>
                  </a:lnTo>
                  <a:lnTo>
                    <a:pt x="473" y="187"/>
                  </a:lnTo>
                  <a:lnTo>
                    <a:pt x="439" y="179"/>
                  </a:lnTo>
                  <a:lnTo>
                    <a:pt x="400" y="175"/>
                  </a:lnTo>
                  <a:lnTo>
                    <a:pt x="224" y="175"/>
                  </a:lnTo>
                  <a:lnTo>
                    <a:pt x="224" y="788"/>
                  </a:lnTo>
                  <a:lnTo>
                    <a:pt x="0" y="788"/>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noEditPoints="1"/>
            </p:cNvSpPr>
            <p:nvPr/>
          </p:nvSpPr>
          <p:spPr bwMode="auto">
            <a:xfrm>
              <a:off x="8775700" y="3552825"/>
              <a:ext cx="1436688" cy="952500"/>
            </a:xfrm>
            <a:custGeom>
              <a:avLst/>
              <a:gdLst>
                <a:gd name="T0" fmla="*/ 638 w 1810"/>
                <a:gd name="T1" fmla="*/ 451 h 1200"/>
                <a:gd name="T2" fmla="*/ 516 w 1810"/>
                <a:gd name="T3" fmla="*/ 502 h 1200"/>
                <a:gd name="T4" fmla="*/ 469 w 1810"/>
                <a:gd name="T5" fmla="*/ 546 h 1200"/>
                <a:gd name="T6" fmla="*/ 496 w 1810"/>
                <a:gd name="T7" fmla="*/ 613 h 1200"/>
                <a:gd name="T8" fmla="*/ 595 w 1810"/>
                <a:gd name="T9" fmla="*/ 735 h 1200"/>
                <a:gd name="T10" fmla="*/ 614 w 1810"/>
                <a:gd name="T11" fmla="*/ 851 h 1200"/>
                <a:gd name="T12" fmla="*/ 439 w 1810"/>
                <a:gd name="T13" fmla="*/ 733 h 1200"/>
                <a:gd name="T14" fmla="*/ 349 w 1810"/>
                <a:gd name="T15" fmla="*/ 595 h 1200"/>
                <a:gd name="T16" fmla="*/ 323 w 1810"/>
                <a:gd name="T17" fmla="*/ 530 h 1200"/>
                <a:gd name="T18" fmla="*/ 372 w 1810"/>
                <a:gd name="T19" fmla="*/ 485 h 1200"/>
                <a:gd name="T20" fmla="*/ 516 w 1810"/>
                <a:gd name="T21" fmla="*/ 400 h 1200"/>
                <a:gd name="T22" fmla="*/ 707 w 1810"/>
                <a:gd name="T23" fmla="*/ 248 h 1200"/>
                <a:gd name="T24" fmla="*/ 933 w 1810"/>
                <a:gd name="T25" fmla="*/ 296 h 1200"/>
                <a:gd name="T26" fmla="*/ 1097 w 1810"/>
                <a:gd name="T27" fmla="*/ 400 h 1200"/>
                <a:gd name="T28" fmla="*/ 1185 w 1810"/>
                <a:gd name="T29" fmla="*/ 489 h 1200"/>
                <a:gd name="T30" fmla="*/ 1185 w 1810"/>
                <a:gd name="T31" fmla="*/ 518 h 1200"/>
                <a:gd name="T32" fmla="*/ 1097 w 1810"/>
                <a:gd name="T33" fmla="*/ 617 h 1200"/>
                <a:gd name="T34" fmla="*/ 947 w 1810"/>
                <a:gd name="T35" fmla="*/ 737 h 1200"/>
                <a:gd name="T36" fmla="*/ 762 w 1810"/>
                <a:gd name="T37" fmla="*/ 794 h 1200"/>
                <a:gd name="T38" fmla="*/ 715 w 1810"/>
                <a:gd name="T39" fmla="*/ 459 h 1200"/>
                <a:gd name="T40" fmla="*/ 817 w 1810"/>
                <a:gd name="T41" fmla="*/ 528 h 1200"/>
                <a:gd name="T42" fmla="*/ 1038 w 1810"/>
                <a:gd name="T43" fmla="*/ 502 h 1200"/>
                <a:gd name="T44" fmla="*/ 985 w 1810"/>
                <a:gd name="T45" fmla="*/ 451 h 1200"/>
                <a:gd name="T46" fmla="*/ 839 w 1810"/>
                <a:gd name="T47" fmla="*/ 370 h 1200"/>
                <a:gd name="T48" fmla="*/ 675 w 1810"/>
                <a:gd name="T49" fmla="*/ 250 h 1200"/>
                <a:gd name="T50" fmla="*/ 603 w 1810"/>
                <a:gd name="T51" fmla="*/ 260 h 1200"/>
                <a:gd name="T52" fmla="*/ 370 w 1810"/>
                <a:gd name="T53" fmla="*/ 349 h 1200"/>
                <a:gd name="T54" fmla="*/ 232 w 1810"/>
                <a:gd name="T55" fmla="*/ 461 h 1200"/>
                <a:gd name="T56" fmla="*/ 185 w 1810"/>
                <a:gd name="T57" fmla="*/ 516 h 1200"/>
                <a:gd name="T58" fmla="*/ 211 w 1810"/>
                <a:gd name="T59" fmla="*/ 581 h 1200"/>
                <a:gd name="T60" fmla="*/ 293 w 1810"/>
                <a:gd name="T61" fmla="*/ 723 h 1200"/>
                <a:gd name="T62" fmla="*/ 445 w 1810"/>
                <a:gd name="T63" fmla="*/ 877 h 1200"/>
                <a:gd name="T64" fmla="*/ 675 w 1810"/>
                <a:gd name="T65" fmla="*/ 966 h 1200"/>
                <a:gd name="T66" fmla="*/ 453 w 1810"/>
                <a:gd name="T67" fmla="*/ 1001 h 1200"/>
                <a:gd name="T68" fmla="*/ 232 w 1810"/>
                <a:gd name="T69" fmla="*/ 849 h 1200"/>
                <a:gd name="T70" fmla="*/ 89 w 1810"/>
                <a:gd name="T71" fmla="*/ 674 h 1200"/>
                <a:gd name="T72" fmla="*/ 16 w 1810"/>
                <a:gd name="T73" fmla="*/ 536 h 1200"/>
                <a:gd name="T74" fmla="*/ 4 w 1810"/>
                <a:gd name="T75" fmla="*/ 495 h 1200"/>
                <a:gd name="T76" fmla="*/ 85 w 1810"/>
                <a:gd name="T77" fmla="*/ 426 h 1200"/>
                <a:gd name="T78" fmla="*/ 250 w 1810"/>
                <a:gd name="T79" fmla="*/ 311 h 1200"/>
                <a:gd name="T80" fmla="*/ 478 w 1810"/>
                <a:gd name="T81" fmla="*/ 205 h 1200"/>
                <a:gd name="T82" fmla="*/ 675 w 1810"/>
                <a:gd name="T83" fmla="*/ 0 h 1200"/>
                <a:gd name="T84" fmla="*/ 675 w 1810"/>
                <a:gd name="T85" fmla="*/ 1058 h 1200"/>
                <a:gd name="T86" fmla="*/ 977 w 1810"/>
                <a:gd name="T87" fmla="*/ 1038 h 1200"/>
                <a:gd name="T88" fmla="*/ 1321 w 1810"/>
                <a:gd name="T89" fmla="*/ 946 h 1200"/>
                <a:gd name="T90" fmla="*/ 1619 w 1810"/>
                <a:gd name="T91" fmla="*/ 802 h 1200"/>
                <a:gd name="T92" fmla="*/ 1605 w 1810"/>
                <a:gd name="T93" fmla="*/ 717 h 1200"/>
                <a:gd name="T94" fmla="*/ 1485 w 1810"/>
                <a:gd name="T95" fmla="*/ 648 h 1200"/>
                <a:gd name="T96" fmla="*/ 1276 w 1810"/>
                <a:gd name="T97" fmla="*/ 788 h 1200"/>
                <a:gd name="T98" fmla="*/ 992 w 1810"/>
                <a:gd name="T99" fmla="*/ 932 h 1200"/>
                <a:gd name="T100" fmla="*/ 709 w 1810"/>
                <a:gd name="T101" fmla="*/ 969 h 1200"/>
                <a:gd name="T102" fmla="*/ 758 w 1810"/>
                <a:gd name="T103" fmla="*/ 873 h 1200"/>
                <a:gd name="T104" fmla="*/ 979 w 1810"/>
                <a:gd name="T105" fmla="*/ 820 h 1200"/>
                <a:gd name="T106" fmla="*/ 1172 w 1810"/>
                <a:gd name="T107" fmla="*/ 701 h 1200"/>
                <a:gd name="T108" fmla="*/ 1315 w 1810"/>
                <a:gd name="T109" fmla="*/ 577 h 1200"/>
                <a:gd name="T110" fmla="*/ 1384 w 1810"/>
                <a:gd name="T111" fmla="*/ 502 h 1200"/>
                <a:gd name="T112" fmla="*/ 1359 w 1810"/>
                <a:gd name="T113" fmla="*/ 465 h 1200"/>
                <a:gd name="T114" fmla="*/ 1242 w 1810"/>
                <a:gd name="T115" fmla="*/ 357 h 1200"/>
                <a:gd name="T116" fmla="*/ 1048 w 1810"/>
                <a:gd name="T117" fmla="*/ 233 h 1200"/>
                <a:gd name="T118" fmla="*/ 782 w 1810"/>
                <a:gd name="T119" fmla="*/ 162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0" h="1200">
                  <a:moveTo>
                    <a:pt x="675" y="359"/>
                  </a:moveTo>
                  <a:lnTo>
                    <a:pt x="675" y="451"/>
                  </a:lnTo>
                  <a:lnTo>
                    <a:pt x="675" y="451"/>
                  </a:lnTo>
                  <a:lnTo>
                    <a:pt x="638" y="451"/>
                  </a:lnTo>
                  <a:lnTo>
                    <a:pt x="603" y="459"/>
                  </a:lnTo>
                  <a:lnTo>
                    <a:pt x="571" y="471"/>
                  </a:lnTo>
                  <a:lnTo>
                    <a:pt x="542" y="485"/>
                  </a:lnTo>
                  <a:lnTo>
                    <a:pt x="516" y="502"/>
                  </a:lnTo>
                  <a:lnTo>
                    <a:pt x="496" y="518"/>
                  </a:lnTo>
                  <a:lnTo>
                    <a:pt x="482" y="532"/>
                  </a:lnTo>
                  <a:lnTo>
                    <a:pt x="473" y="542"/>
                  </a:lnTo>
                  <a:lnTo>
                    <a:pt x="469" y="546"/>
                  </a:lnTo>
                  <a:lnTo>
                    <a:pt x="471" y="552"/>
                  </a:lnTo>
                  <a:lnTo>
                    <a:pt x="477" y="566"/>
                  </a:lnTo>
                  <a:lnTo>
                    <a:pt x="484" y="587"/>
                  </a:lnTo>
                  <a:lnTo>
                    <a:pt x="496" y="613"/>
                  </a:lnTo>
                  <a:lnTo>
                    <a:pt x="514" y="644"/>
                  </a:lnTo>
                  <a:lnTo>
                    <a:pt x="536" y="676"/>
                  </a:lnTo>
                  <a:lnTo>
                    <a:pt x="561" y="707"/>
                  </a:lnTo>
                  <a:lnTo>
                    <a:pt x="595" y="735"/>
                  </a:lnTo>
                  <a:lnTo>
                    <a:pt x="632" y="761"/>
                  </a:lnTo>
                  <a:lnTo>
                    <a:pt x="675" y="780"/>
                  </a:lnTo>
                  <a:lnTo>
                    <a:pt x="675" y="865"/>
                  </a:lnTo>
                  <a:lnTo>
                    <a:pt x="614" y="851"/>
                  </a:lnTo>
                  <a:lnTo>
                    <a:pt x="561" y="828"/>
                  </a:lnTo>
                  <a:lnTo>
                    <a:pt x="514" y="800"/>
                  </a:lnTo>
                  <a:lnTo>
                    <a:pt x="473" y="768"/>
                  </a:lnTo>
                  <a:lnTo>
                    <a:pt x="439" y="733"/>
                  </a:lnTo>
                  <a:lnTo>
                    <a:pt x="408" y="698"/>
                  </a:lnTo>
                  <a:lnTo>
                    <a:pt x="384" y="660"/>
                  </a:lnTo>
                  <a:lnTo>
                    <a:pt x="364" y="627"/>
                  </a:lnTo>
                  <a:lnTo>
                    <a:pt x="349" y="595"/>
                  </a:lnTo>
                  <a:lnTo>
                    <a:pt x="337" y="569"/>
                  </a:lnTo>
                  <a:lnTo>
                    <a:pt x="329" y="548"/>
                  </a:lnTo>
                  <a:lnTo>
                    <a:pt x="325" y="534"/>
                  </a:lnTo>
                  <a:lnTo>
                    <a:pt x="323" y="530"/>
                  </a:lnTo>
                  <a:lnTo>
                    <a:pt x="325" y="526"/>
                  </a:lnTo>
                  <a:lnTo>
                    <a:pt x="335" y="516"/>
                  </a:lnTo>
                  <a:lnTo>
                    <a:pt x="350" y="502"/>
                  </a:lnTo>
                  <a:lnTo>
                    <a:pt x="372" y="485"/>
                  </a:lnTo>
                  <a:lnTo>
                    <a:pt x="400" y="463"/>
                  </a:lnTo>
                  <a:lnTo>
                    <a:pt x="433" y="441"/>
                  </a:lnTo>
                  <a:lnTo>
                    <a:pt x="473" y="420"/>
                  </a:lnTo>
                  <a:lnTo>
                    <a:pt x="516" y="400"/>
                  </a:lnTo>
                  <a:lnTo>
                    <a:pt x="565" y="382"/>
                  </a:lnTo>
                  <a:lnTo>
                    <a:pt x="618" y="368"/>
                  </a:lnTo>
                  <a:lnTo>
                    <a:pt x="675" y="359"/>
                  </a:lnTo>
                  <a:close/>
                  <a:moveTo>
                    <a:pt x="707" y="248"/>
                  </a:moveTo>
                  <a:lnTo>
                    <a:pt x="770" y="250"/>
                  </a:lnTo>
                  <a:lnTo>
                    <a:pt x="827" y="260"/>
                  </a:lnTo>
                  <a:lnTo>
                    <a:pt x="882" y="274"/>
                  </a:lnTo>
                  <a:lnTo>
                    <a:pt x="933" y="296"/>
                  </a:lnTo>
                  <a:lnTo>
                    <a:pt x="981" y="319"/>
                  </a:lnTo>
                  <a:lnTo>
                    <a:pt x="1024" y="345"/>
                  </a:lnTo>
                  <a:lnTo>
                    <a:pt x="1063" y="372"/>
                  </a:lnTo>
                  <a:lnTo>
                    <a:pt x="1097" y="400"/>
                  </a:lnTo>
                  <a:lnTo>
                    <a:pt x="1126" y="426"/>
                  </a:lnTo>
                  <a:lnTo>
                    <a:pt x="1152" y="451"/>
                  </a:lnTo>
                  <a:lnTo>
                    <a:pt x="1172" y="471"/>
                  </a:lnTo>
                  <a:lnTo>
                    <a:pt x="1185" y="489"/>
                  </a:lnTo>
                  <a:lnTo>
                    <a:pt x="1195" y="499"/>
                  </a:lnTo>
                  <a:lnTo>
                    <a:pt x="1197" y="502"/>
                  </a:lnTo>
                  <a:lnTo>
                    <a:pt x="1193" y="506"/>
                  </a:lnTo>
                  <a:lnTo>
                    <a:pt x="1185" y="518"/>
                  </a:lnTo>
                  <a:lnTo>
                    <a:pt x="1170" y="538"/>
                  </a:lnTo>
                  <a:lnTo>
                    <a:pt x="1150" y="562"/>
                  </a:lnTo>
                  <a:lnTo>
                    <a:pt x="1126" y="587"/>
                  </a:lnTo>
                  <a:lnTo>
                    <a:pt x="1097" y="617"/>
                  </a:lnTo>
                  <a:lnTo>
                    <a:pt x="1065" y="648"/>
                  </a:lnTo>
                  <a:lnTo>
                    <a:pt x="1028" y="680"/>
                  </a:lnTo>
                  <a:lnTo>
                    <a:pt x="988" y="709"/>
                  </a:lnTo>
                  <a:lnTo>
                    <a:pt x="947" y="737"/>
                  </a:lnTo>
                  <a:lnTo>
                    <a:pt x="904" y="761"/>
                  </a:lnTo>
                  <a:lnTo>
                    <a:pt x="859" y="778"/>
                  </a:lnTo>
                  <a:lnTo>
                    <a:pt x="811" y="790"/>
                  </a:lnTo>
                  <a:lnTo>
                    <a:pt x="762" y="794"/>
                  </a:lnTo>
                  <a:lnTo>
                    <a:pt x="717" y="790"/>
                  </a:lnTo>
                  <a:lnTo>
                    <a:pt x="675" y="780"/>
                  </a:lnTo>
                  <a:lnTo>
                    <a:pt x="675" y="451"/>
                  </a:lnTo>
                  <a:lnTo>
                    <a:pt x="715" y="459"/>
                  </a:lnTo>
                  <a:lnTo>
                    <a:pt x="746" y="469"/>
                  </a:lnTo>
                  <a:lnTo>
                    <a:pt x="774" y="485"/>
                  </a:lnTo>
                  <a:lnTo>
                    <a:pt x="796" y="504"/>
                  </a:lnTo>
                  <a:lnTo>
                    <a:pt x="817" y="528"/>
                  </a:lnTo>
                  <a:lnTo>
                    <a:pt x="837" y="558"/>
                  </a:lnTo>
                  <a:lnTo>
                    <a:pt x="859" y="591"/>
                  </a:lnTo>
                  <a:lnTo>
                    <a:pt x="882" y="633"/>
                  </a:lnTo>
                  <a:lnTo>
                    <a:pt x="1038" y="502"/>
                  </a:lnTo>
                  <a:lnTo>
                    <a:pt x="1034" y="499"/>
                  </a:lnTo>
                  <a:lnTo>
                    <a:pt x="1024" y="487"/>
                  </a:lnTo>
                  <a:lnTo>
                    <a:pt x="1008" y="471"/>
                  </a:lnTo>
                  <a:lnTo>
                    <a:pt x="985" y="451"/>
                  </a:lnTo>
                  <a:lnTo>
                    <a:pt x="957" y="430"/>
                  </a:lnTo>
                  <a:lnTo>
                    <a:pt x="924" y="406"/>
                  </a:lnTo>
                  <a:lnTo>
                    <a:pt x="884" y="386"/>
                  </a:lnTo>
                  <a:lnTo>
                    <a:pt x="839" y="370"/>
                  </a:lnTo>
                  <a:lnTo>
                    <a:pt x="790" y="359"/>
                  </a:lnTo>
                  <a:lnTo>
                    <a:pt x="734" y="355"/>
                  </a:lnTo>
                  <a:lnTo>
                    <a:pt x="675" y="359"/>
                  </a:lnTo>
                  <a:lnTo>
                    <a:pt x="675" y="250"/>
                  </a:lnTo>
                  <a:lnTo>
                    <a:pt x="707" y="248"/>
                  </a:lnTo>
                  <a:close/>
                  <a:moveTo>
                    <a:pt x="675" y="162"/>
                  </a:moveTo>
                  <a:lnTo>
                    <a:pt x="675" y="250"/>
                  </a:lnTo>
                  <a:lnTo>
                    <a:pt x="603" y="260"/>
                  </a:lnTo>
                  <a:lnTo>
                    <a:pt x="536" y="276"/>
                  </a:lnTo>
                  <a:lnTo>
                    <a:pt x="475" y="296"/>
                  </a:lnTo>
                  <a:lnTo>
                    <a:pt x="419" y="321"/>
                  </a:lnTo>
                  <a:lnTo>
                    <a:pt x="370" y="349"/>
                  </a:lnTo>
                  <a:lnTo>
                    <a:pt x="327" y="378"/>
                  </a:lnTo>
                  <a:lnTo>
                    <a:pt x="289" y="408"/>
                  </a:lnTo>
                  <a:lnTo>
                    <a:pt x="258" y="435"/>
                  </a:lnTo>
                  <a:lnTo>
                    <a:pt x="232" y="461"/>
                  </a:lnTo>
                  <a:lnTo>
                    <a:pt x="211" y="483"/>
                  </a:lnTo>
                  <a:lnTo>
                    <a:pt x="197" y="500"/>
                  </a:lnTo>
                  <a:lnTo>
                    <a:pt x="187" y="512"/>
                  </a:lnTo>
                  <a:lnTo>
                    <a:pt x="185" y="516"/>
                  </a:lnTo>
                  <a:lnTo>
                    <a:pt x="187" y="522"/>
                  </a:lnTo>
                  <a:lnTo>
                    <a:pt x="191" y="534"/>
                  </a:lnTo>
                  <a:lnTo>
                    <a:pt x="199" y="554"/>
                  </a:lnTo>
                  <a:lnTo>
                    <a:pt x="211" y="581"/>
                  </a:lnTo>
                  <a:lnTo>
                    <a:pt x="224" y="611"/>
                  </a:lnTo>
                  <a:lnTo>
                    <a:pt x="244" y="646"/>
                  </a:lnTo>
                  <a:lnTo>
                    <a:pt x="266" y="684"/>
                  </a:lnTo>
                  <a:lnTo>
                    <a:pt x="293" y="723"/>
                  </a:lnTo>
                  <a:lnTo>
                    <a:pt x="325" y="765"/>
                  </a:lnTo>
                  <a:lnTo>
                    <a:pt x="360" y="804"/>
                  </a:lnTo>
                  <a:lnTo>
                    <a:pt x="400" y="841"/>
                  </a:lnTo>
                  <a:lnTo>
                    <a:pt x="445" y="877"/>
                  </a:lnTo>
                  <a:lnTo>
                    <a:pt x="494" y="906"/>
                  </a:lnTo>
                  <a:lnTo>
                    <a:pt x="549" y="934"/>
                  </a:lnTo>
                  <a:lnTo>
                    <a:pt x="610" y="954"/>
                  </a:lnTo>
                  <a:lnTo>
                    <a:pt x="675" y="966"/>
                  </a:lnTo>
                  <a:lnTo>
                    <a:pt x="675" y="1058"/>
                  </a:lnTo>
                  <a:lnTo>
                    <a:pt x="595" y="1046"/>
                  </a:lnTo>
                  <a:lnTo>
                    <a:pt x="522" y="1027"/>
                  </a:lnTo>
                  <a:lnTo>
                    <a:pt x="453" y="1001"/>
                  </a:lnTo>
                  <a:lnTo>
                    <a:pt x="390" y="969"/>
                  </a:lnTo>
                  <a:lnTo>
                    <a:pt x="331" y="932"/>
                  </a:lnTo>
                  <a:lnTo>
                    <a:pt x="280" y="893"/>
                  </a:lnTo>
                  <a:lnTo>
                    <a:pt x="232" y="849"/>
                  </a:lnTo>
                  <a:lnTo>
                    <a:pt x="189" y="806"/>
                  </a:lnTo>
                  <a:lnTo>
                    <a:pt x="152" y="761"/>
                  </a:lnTo>
                  <a:lnTo>
                    <a:pt x="118" y="717"/>
                  </a:lnTo>
                  <a:lnTo>
                    <a:pt x="89" y="674"/>
                  </a:lnTo>
                  <a:lnTo>
                    <a:pt x="65" y="633"/>
                  </a:lnTo>
                  <a:lnTo>
                    <a:pt x="43" y="597"/>
                  </a:lnTo>
                  <a:lnTo>
                    <a:pt x="28" y="564"/>
                  </a:lnTo>
                  <a:lnTo>
                    <a:pt x="16" y="536"/>
                  </a:lnTo>
                  <a:lnTo>
                    <a:pt x="6" y="516"/>
                  </a:lnTo>
                  <a:lnTo>
                    <a:pt x="2" y="502"/>
                  </a:lnTo>
                  <a:lnTo>
                    <a:pt x="0" y="499"/>
                  </a:lnTo>
                  <a:lnTo>
                    <a:pt x="4" y="495"/>
                  </a:lnTo>
                  <a:lnTo>
                    <a:pt x="14" y="485"/>
                  </a:lnTo>
                  <a:lnTo>
                    <a:pt x="32" y="469"/>
                  </a:lnTo>
                  <a:lnTo>
                    <a:pt x="55" y="449"/>
                  </a:lnTo>
                  <a:lnTo>
                    <a:pt x="85" y="426"/>
                  </a:lnTo>
                  <a:lnTo>
                    <a:pt x="118" y="400"/>
                  </a:lnTo>
                  <a:lnTo>
                    <a:pt x="158" y="370"/>
                  </a:lnTo>
                  <a:lnTo>
                    <a:pt x="203" y="341"/>
                  </a:lnTo>
                  <a:lnTo>
                    <a:pt x="250" y="311"/>
                  </a:lnTo>
                  <a:lnTo>
                    <a:pt x="303" y="282"/>
                  </a:lnTo>
                  <a:lnTo>
                    <a:pt x="358" y="252"/>
                  </a:lnTo>
                  <a:lnTo>
                    <a:pt x="417" y="227"/>
                  </a:lnTo>
                  <a:lnTo>
                    <a:pt x="478" y="205"/>
                  </a:lnTo>
                  <a:lnTo>
                    <a:pt x="542" y="185"/>
                  </a:lnTo>
                  <a:lnTo>
                    <a:pt x="608" y="171"/>
                  </a:lnTo>
                  <a:lnTo>
                    <a:pt x="675" y="162"/>
                  </a:lnTo>
                  <a:close/>
                  <a:moveTo>
                    <a:pt x="675" y="0"/>
                  </a:moveTo>
                  <a:lnTo>
                    <a:pt x="1810" y="0"/>
                  </a:lnTo>
                  <a:lnTo>
                    <a:pt x="1810" y="1200"/>
                  </a:lnTo>
                  <a:lnTo>
                    <a:pt x="675" y="1200"/>
                  </a:lnTo>
                  <a:lnTo>
                    <a:pt x="675" y="1058"/>
                  </a:lnTo>
                  <a:lnTo>
                    <a:pt x="748" y="1062"/>
                  </a:lnTo>
                  <a:lnTo>
                    <a:pt x="819" y="1060"/>
                  </a:lnTo>
                  <a:lnTo>
                    <a:pt x="894" y="1052"/>
                  </a:lnTo>
                  <a:lnTo>
                    <a:pt x="977" y="1038"/>
                  </a:lnTo>
                  <a:lnTo>
                    <a:pt x="1061" y="1021"/>
                  </a:lnTo>
                  <a:lnTo>
                    <a:pt x="1148" y="1001"/>
                  </a:lnTo>
                  <a:lnTo>
                    <a:pt x="1235" y="975"/>
                  </a:lnTo>
                  <a:lnTo>
                    <a:pt x="1321" y="946"/>
                  </a:lnTo>
                  <a:lnTo>
                    <a:pt x="1404" y="914"/>
                  </a:lnTo>
                  <a:lnTo>
                    <a:pt x="1483" y="879"/>
                  </a:lnTo>
                  <a:lnTo>
                    <a:pt x="1554" y="841"/>
                  </a:lnTo>
                  <a:lnTo>
                    <a:pt x="1619" y="802"/>
                  </a:lnTo>
                  <a:lnTo>
                    <a:pt x="1674" y="763"/>
                  </a:lnTo>
                  <a:lnTo>
                    <a:pt x="1658" y="749"/>
                  </a:lnTo>
                  <a:lnTo>
                    <a:pt x="1634" y="733"/>
                  </a:lnTo>
                  <a:lnTo>
                    <a:pt x="1605" y="717"/>
                  </a:lnTo>
                  <a:lnTo>
                    <a:pt x="1573" y="700"/>
                  </a:lnTo>
                  <a:lnTo>
                    <a:pt x="1540" y="682"/>
                  </a:lnTo>
                  <a:lnTo>
                    <a:pt x="1510" y="664"/>
                  </a:lnTo>
                  <a:lnTo>
                    <a:pt x="1485" y="648"/>
                  </a:lnTo>
                  <a:lnTo>
                    <a:pt x="1467" y="636"/>
                  </a:lnTo>
                  <a:lnTo>
                    <a:pt x="1404" y="690"/>
                  </a:lnTo>
                  <a:lnTo>
                    <a:pt x="1341" y="741"/>
                  </a:lnTo>
                  <a:lnTo>
                    <a:pt x="1276" y="788"/>
                  </a:lnTo>
                  <a:lnTo>
                    <a:pt x="1209" y="832"/>
                  </a:lnTo>
                  <a:lnTo>
                    <a:pt x="1140" y="871"/>
                  </a:lnTo>
                  <a:lnTo>
                    <a:pt x="1067" y="904"/>
                  </a:lnTo>
                  <a:lnTo>
                    <a:pt x="992" y="932"/>
                  </a:lnTo>
                  <a:lnTo>
                    <a:pt x="914" y="954"/>
                  </a:lnTo>
                  <a:lnTo>
                    <a:pt x="831" y="966"/>
                  </a:lnTo>
                  <a:lnTo>
                    <a:pt x="744" y="969"/>
                  </a:lnTo>
                  <a:lnTo>
                    <a:pt x="709" y="969"/>
                  </a:lnTo>
                  <a:lnTo>
                    <a:pt x="675" y="966"/>
                  </a:lnTo>
                  <a:lnTo>
                    <a:pt x="675" y="865"/>
                  </a:lnTo>
                  <a:lnTo>
                    <a:pt x="715" y="871"/>
                  </a:lnTo>
                  <a:lnTo>
                    <a:pt x="758" y="873"/>
                  </a:lnTo>
                  <a:lnTo>
                    <a:pt x="815" y="869"/>
                  </a:lnTo>
                  <a:lnTo>
                    <a:pt x="870" y="859"/>
                  </a:lnTo>
                  <a:lnTo>
                    <a:pt x="925" y="841"/>
                  </a:lnTo>
                  <a:lnTo>
                    <a:pt x="979" y="820"/>
                  </a:lnTo>
                  <a:lnTo>
                    <a:pt x="1030" y="794"/>
                  </a:lnTo>
                  <a:lnTo>
                    <a:pt x="1079" y="767"/>
                  </a:lnTo>
                  <a:lnTo>
                    <a:pt x="1126" y="735"/>
                  </a:lnTo>
                  <a:lnTo>
                    <a:pt x="1172" y="701"/>
                  </a:lnTo>
                  <a:lnTo>
                    <a:pt x="1213" y="670"/>
                  </a:lnTo>
                  <a:lnTo>
                    <a:pt x="1250" y="636"/>
                  </a:lnTo>
                  <a:lnTo>
                    <a:pt x="1284" y="605"/>
                  </a:lnTo>
                  <a:lnTo>
                    <a:pt x="1315" y="577"/>
                  </a:lnTo>
                  <a:lnTo>
                    <a:pt x="1339" y="550"/>
                  </a:lnTo>
                  <a:lnTo>
                    <a:pt x="1361" y="530"/>
                  </a:lnTo>
                  <a:lnTo>
                    <a:pt x="1374" y="512"/>
                  </a:lnTo>
                  <a:lnTo>
                    <a:pt x="1384" y="502"/>
                  </a:lnTo>
                  <a:lnTo>
                    <a:pt x="1386" y="499"/>
                  </a:lnTo>
                  <a:lnTo>
                    <a:pt x="1384" y="495"/>
                  </a:lnTo>
                  <a:lnTo>
                    <a:pt x="1374" y="483"/>
                  </a:lnTo>
                  <a:lnTo>
                    <a:pt x="1359" y="465"/>
                  </a:lnTo>
                  <a:lnTo>
                    <a:pt x="1339" y="443"/>
                  </a:lnTo>
                  <a:lnTo>
                    <a:pt x="1311" y="418"/>
                  </a:lnTo>
                  <a:lnTo>
                    <a:pt x="1280" y="388"/>
                  </a:lnTo>
                  <a:lnTo>
                    <a:pt x="1242" y="357"/>
                  </a:lnTo>
                  <a:lnTo>
                    <a:pt x="1201" y="325"/>
                  </a:lnTo>
                  <a:lnTo>
                    <a:pt x="1154" y="292"/>
                  </a:lnTo>
                  <a:lnTo>
                    <a:pt x="1103" y="262"/>
                  </a:lnTo>
                  <a:lnTo>
                    <a:pt x="1048" y="233"/>
                  </a:lnTo>
                  <a:lnTo>
                    <a:pt x="987" y="207"/>
                  </a:lnTo>
                  <a:lnTo>
                    <a:pt x="924" y="187"/>
                  </a:lnTo>
                  <a:lnTo>
                    <a:pt x="855" y="171"/>
                  </a:lnTo>
                  <a:lnTo>
                    <a:pt x="782" y="162"/>
                  </a:lnTo>
                  <a:lnTo>
                    <a:pt x="707" y="160"/>
                  </a:lnTo>
                  <a:lnTo>
                    <a:pt x="675" y="162"/>
                  </a:lnTo>
                  <a:lnTo>
                    <a:pt x="675" y="0"/>
                  </a:lnTo>
                  <a:close/>
                </a:path>
              </a:pathLst>
            </a:custGeom>
            <a:solidFill>
              <a:srgbClr val="76B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158398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30565" y="8831580"/>
            <a:ext cx="3037840" cy="464820"/>
          </a:xfrm>
          <a:prstGeom prst="rect">
            <a:avLst/>
          </a:prstGeom>
        </p:spPr>
        <p:txBody>
          <a:bodyPr vert="horz" lIns="93177" tIns="46589" rIns="93177" bIns="46589" rtlCol="0" anchor="ctr"/>
          <a:lstStyle>
            <a:lvl1pPr algn="l">
              <a:defRPr sz="1100">
                <a:latin typeface="Trebuchet MS" pitchFamily="34" charset="0"/>
                <a:ea typeface="ＭＳ Ｐゴシック" pitchFamily="-16" charset="-128"/>
                <a:cs typeface="+mn-cs"/>
              </a:defRPr>
            </a:lvl1pPr>
          </a:lstStyle>
          <a:p>
            <a:pPr>
              <a:defRPr/>
            </a:pPr>
            <a:fld id="{0EFD2D7F-A763-4126-9B71-A7F863137437}" type="datetimeFigureOut">
              <a:rPr lang="en-US" smtClean="0"/>
              <a:pPr>
                <a:defRPr/>
              </a:pPr>
              <a:t>10/31/2020</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5"/>
          </p:nvPr>
        </p:nvSpPr>
        <p:spPr>
          <a:xfrm>
            <a:off x="3663170" y="8829967"/>
            <a:ext cx="3037840" cy="464820"/>
          </a:xfrm>
          <a:prstGeom prst="rect">
            <a:avLst/>
          </a:prstGeom>
        </p:spPr>
        <p:txBody>
          <a:bodyPr vert="horz" lIns="93177" tIns="46589" rIns="93177" bIns="46589" rtlCol="0" anchor="ctr"/>
          <a:lstStyle>
            <a:lvl1pPr algn="r">
              <a:defRPr sz="1100">
                <a:latin typeface="Trebuchet MS" pitchFamily="34" charset="0"/>
                <a:ea typeface="ＭＳ Ｐゴシック" pitchFamily="-16" charset="-128"/>
                <a:cs typeface="+mn-cs"/>
              </a:defRPr>
            </a:lvl1pPr>
          </a:lstStyle>
          <a:p>
            <a:pPr>
              <a:defRPr/>
            </a:pPr>
            <a:fld id="{E02D639A-AF38-4D9A-897E-57859A70BDEB}" type="slidenum">
              <a:rPr lang="en-US" smtClean="0"/>
              <a:pPr>
                <a:defRPr/>
              </a:pPr>
              <a:t>‹#›</a:t>
            </a:fld>
            <a:endParaRPr lang="en-US" dirty="0"/>
          </a:p>
        </p:txBody>
      </p:sp>
      <p:grpSp>
        <p:nvGrpSpPr>
          <p:cNvPr id="8" name="Group 7"/>
          <p:cNvGrpSpPr/>
          <p:nvPr/>
        </p:nvGrpSpPr>
        <p:grpSpPr>
          <a:xfrm>
            <a:off x="5528649" y="308894"/>
            <a:ext cx="1083012" cy="200064"/>
            <a:chOff x="8775700" y="3552825"/>
            <a:chExt cx="5156200" cy="952500"/>
          </a:xfrm>
        </p:grpSpPr>
        <p:sp>
          <p:nvSpPr>
            <p:cNvPr id="9" name="Freeform 8"/>
            <p:cNvSpPr>
              <a:spLocks noEditPoints="1"/>
            </p:cNvSpPr>
            <p:nvPr/>
          </p:nvSpPr>
          <p:spPr bwMode="auto">
            <a:xfrm>
              <a:off x="13817600" y="4265613"/>
              <a:ext cx="114300" cy="111125"/>
            </a:xfrm>
            <a:custGeom>
              <a:avLst/>
              <a:gdLst>
                <a:gd name="T0" fmla="*/ 59 w 144"/>
                <a:gd name="T1" fmla="*/ 63 h 139"/>
                <a:gd name="T2" fmla="*/ 79 w 144"/>
                <a:gd name="T3" fmla="*/ 63 h 139"/>
                <a:gd name="T4" fmla="*/ 85 w 144"/>
                <a:gd name="T5" fmla="*/ 61 h 139"/>
                <a:gd name="T6" fmla="*/ 87 w 144"/>
                <a:gd name="T7" fmla="*/ 53 h 139"/>
                <a:gd name="T8" fmla="*/ 83 w 144"/>
                <a:gd name="T9" fmla="*/ 47 h 139"/>
                <a:gd name="T10" fmla="*/ 75 w 144"/>
                <a:gd name="T11" fmla="*/ 45 h 139"/>
                <a:gd name="T12" fmla="*/ 59 w 144"/>
                <a:gd name="T13" fmla="*/ 45 h 139"/>
                <a:gd name="T14" fmla="*/ 73 w 144"/>
                <a:gd name="T15" fmla="*/ 33 h 139"/>
                <a:gd name="T16" fmla="*/ 101 w 144"/>
                <a:gd name="T17" fmla="*/ 41 h 139"/>
                <a:gd name="T18" fmla="*/ 103 w 144"/>
                <a:gd name="T19" fmla="*/ 61 h 139"/>
                <a:gd name="T20" fmla="*/ 99 w 144"/>
                <a:gd name="T21" fmla="*/ 68 h 139"/>
                <a:gd name="T22" fmla="*/ 91 w 144"/>
                <a:gd name="T23" fmla="*/ 74 h 139"/>
                <a:gd name="T24" fmla="*/ 105 w 144"/>
                <a:gd name="T25" fmla="*/ 106 h 139"/>
                <a:gd name="T26" fmla="*/ 67 w 144"/>
                <a:gd name="T27" fmla="*/ 76 h 139"/>
                <a:gd name="T28" fmla="*/ 59 w 144"/>
                <a:gd name="T29" fmla="*/ 106 h 139"/>
                <a:gd name="T30" fmla="*/ 44 w 144"/>
                <a:gd name="T31" fmla="*/ 33 h 139"/>
                <a:gd name="T32" fmla="*/ 51 w 144"/>
                <a:gd name="T33" fmla="*/ 21 h 139"/>
                <a:gd name="T34" fmla="*/ 24 w 144"/>
                <a:gd name="T35" fmla="*/ 49 h 139"/>
                <a:gd name="T36" fmla="*/ 24 w 144"/>
                <a:gd name="T37" fmla="*/ 92 h 139"/>
                <a:gd name="T38" fmla="*/ 51 w 144"/>
                <a:gd name="T39" fmla="*/ 120 h 139"/>
                <a:gd name="T40" fmla="*/ 71 w 144"/>
                <a:gd name="T41" fmla="*/ 124 h 139"/>
                <a:gd name="T42" fmla="*/ 109 w 144"/>
                <a:gd name="T43" fmla="*/ 108 h 139"/>
                <a:gd name="T44" fmla="*/ 122 w 144"/>
                <a:gd name="T45" fmla="*/ 70 h 139"/>
                <a:gd name="T46" fmla="*/ 109 w 144"/>
                <a:gd name="T47" fmla="*/ 31 h 139"/>
                <a:gd name="T48" fmla="*/ 71 w 144"/>
                <a:gd name="T49" fmla="*/ 17 h 139"/>
                <a:gd name="T50" fmla="*/ 95 w 144"/>
                <a:gd name="T51" fmla="*/ 3 h 139"/>
                <a:gd name="T52" fmla="*/ 130 w 144"/>
                <a:gd name="T53" fmla="*/ 27 h 139"/>
                <a:gd name="T54" fmla="*/ 144 w 144"/>
                <a:gd name="T55" fmla="*/ 70 h 139"/>
                <a:gd name="T56" fmla="*/ 130 w 144"/>
                <a:gd name="T57" fmla="*/ 114 h 139"/>
                <a:gd name="T58" fmla="*/ 95 w 144"/>
                <a:gd name="T59" fmla="*/ 135 h 139"/>
                <a:gd name="T60" fmla="*/ 50 w 144"/>
                <a:gd name="T61" fmla="*/ 135 h 139"/>
                <a:gd name="T62" fmla="*/ 14 w 144"/>
                <a:gd name="T63" fmla="*/ 114 h 139"/>
                <a:gd name="T64" fmla="*/ 0 w 144"/>
                <a:gd name="T65" fmla="*/ 70 h 139"/>
                <a:gd name="T66" fmla="*/ 14 w 144"/>
                <a:gd name="T67" fmla="*/ 27 h 139"/>
                <a:gd name="T68" fmla="*/ 50 w 144"/>
                <a:gd name="T69" fmla="*/ 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139">
                  <a:moveTo>
                    <a:pt x="59" y="45"/>
                  </a:moveTo>
                  <a:lnTo>
                    <a:pt x="59" y="63"/>
                  </a:lnTo>
                  <a:lnTo>
                    <a:pt x="75" y="63"/>
                  </a:lnTo>
                  <a:lnTo>
                    <a:pt x="79" y="63"/>
                  </a:lnTo>
                  <a:lnTo>
                    <a:pt x="83" y="63"/>
                  </a:lnTo>
                  <a:lnTo>
                    <a:pt x="85" y="61"/>
                  </a:lnTo>
                  <a:lnTo>
                    <a:pt x="87" y="57"/>
                  </a:lnTo>
                  <a:lnTo>
                    <a:pt x="87" y="53"/>
                  </a:lnTo>
                  <a:lnTo>
                    <a:pt x="85" y="49"/>
                  </a:lnTo>
                  <a:lnTo>
                    <a:pt x="83" y="47"/>
                  </a:lnTo>
                  <a:lnTo>
                    <a:pt x="79" y="45"/>
                  </a:lnTo>
                  <a:lnTo>
                    <a:pt x="75" y="45"/>
                  </a:lnTo>
                  <a:lnTo>
                    <a:pt x="71" y="45"/>
                  </a:lnTo>
                  <a:lnTo>
                    <a:pt x="59" y="45"/>
                  </a:lnTo>
                  <a:close/>
                  <a:moveTo>
                    <a:pt x="44" y="33"/>
                  </a:moveTo>
                  <a:lnTo>
                    <a:pt x="73" y="33"/>
                  </a:lnTo>
                  <a:lnTo>
                    <a:pt x="89" y="35"/>
                  </a:lnTo>
                  <a:lnTo>
                    <a:pt x="101" y="41"/>
                  </a:lnTo>
                  <a:lnTo>
                    <a:pt x="105" y="55"/>
                  </a:lnTo>
                  <a:lnTo>
                    <a:pt x="103" y="61"/>
                  </a:lnTo>
                  <a:lnTo>
                    <a:pt x="101" y="67"/>
                  </a:lnTo>
                  <a:lnTo>
                    <a:pt x="99" y="68"/>
                  </a:lnTo>
                  <a:lnTo>
                    <a:pt x="95" y="72"/>
                  </a:lnTo>
                  <a:lnTo>
                    <a:pt x="91" y="74"/>
                  </a:lnTo>
                  <a:lnTo>
                    <a:pt x="85" y="74"/>
                  </a:lnTo>
                  <a:lnTo>
                    <a:pt x="105" y="106"/>
                  </a:lnTo>
                  <a:lnTo>
                    <a:pt x="85" y="106"/>
                  </a:lnTo>
                  <a:lnTo>
                    <a:pt x="67" y="76"/>
                  </a:lnTo>
                  <a:lnTo>
                    <a:pt x="59" y="76"/>
                  </a:lnTo>
                  <a:lnTo>
                    <a:pt x="59" y="106"/>
                  </a:lnTo>
                  <a:lnTo>
                    <a:pt x="44" y="106"/>
                  </a:lnTo>
                  <a:lnTo>
                    <a:pt x="44" y="33"/>
                  </a:lnTo>
                  <a:close/>
                  <a:moveTo>
                    <a:pt x="71" y="17"/>
                  </a:moveTo>
                  <a:lnTo>
                    <a:pt x="51" y="21"/>
                  </a:lnTo>
                  <a:lnTo>
                    <a:pt x="36" y="31"/>
                  </a:lnTo>
                  <a:lnTo>
                    <a:pt x="24" y="49"/>
                  </a:lnTo>
                  <a:lnTo>
                    <a:pt x="20" y="70"/>
                  </a:lnTo>
                  <a:lnTo>
                    <a:pt x="24" y="92"/>
                  </a:lnTo>
                  <a:lnTo>
                    <a:pt x="36" y="108"/>
                  </a:lnTo>
                  <a:lnTo>
                    <a:pt x="51" y="120"/>
                  </a:lnTo>
                  <a:lnTo>
                    <a:pt x="71" y="124"/>
                  </a:lnTo>
                  <a:lnTo>
                    <a:pt x="71" y="124"/>
                  </a:lnTo>
                  <a:lnTo>
                    <a:pt x="91" y="120"/>
                  </a:lnTo>
                  <a:lnTo>
                    <a:pt x="109" y="108"/>
                  </a:lnTo>
                  <a:lnTo>
                    <a:pt x="118" y="92"/>
                  </a:lnTo>
                  <a:lnTo>
                    <a:pt x="122" y="70"/>
                  </a:lnTo>
                  <a:lnTo>
                    <a:pt x="118" y="49"/>
                  </a:lnTo>
                  <a:lnTo>
                    <a:pt x="109" y="31"/>
                  </a:lnTo>
                  <a:lnTo>
                    <a:pt x="91" y="21"/>
                  </a:lnTo>
                  <a:lnTo>
                    <a:pt x="71" y="17"/>
                  </a:lnTo>
                  <a:close/>
                  <a:moveTo>
                    <a:pt x="71" y="0"/>
                  </a:moveTo>
                  <a:lnTo>
                    <a:pt x="95" y="3"/>
                  </a:lnTo>
                  <a:lnTo>
                    <a:pt x="114" y="11"/>
                  </a:lnTo>
                  <a:lnTo>
                    <a:pt x="130" y="27"/>
                  </a:lnTo>
                  <a:lnTo>
                    <a:pt x="140" y="45"/>
                  </a:lnTo>
                  <a:lnTo>
                    <a:pt x="144" y="70"/>
                  </a:lnTo>
                  <a:lnTo>
                    <a:pt x="140" y="94"/>
                  </a:lnTo>
                  <a:lnTo>
                    <a:pt x="130" y="114"/>
                  </a:lnTo>
                  <a:lnTo>
                    <a:pt x="114" y="128"/>
                  </a:lnTo>
                  <a:lnTo>
                    <a:pt x="95" y="135"/>
                  </a:lnTo>
                  <a:lnTo>
                    <a:pt x="71" y="139"/>
                  </a:lnTo>
                  <a:lnTo>
                    <a:pt x="50" y="135"/>
                  </a:lnTo>
                  <a:lnTo>
                    <a:pt x="30" y="128"/>
                  </a:lnTo>
                  <a:lnTo>
                    <a:pt x="14" y="114"/>
                  </a:lnTo>
                  <a:lnTo>
                    <a:pt x="4" y="94"/>
                  </a:lnTo>
                  <a:lnTo>
                    <a:pt x="0" y="70"/>
                  </a:lnTo>
                  <a:lnTo>
                    <a:pt x="4" y="45"/>
                  </a:lnTo>
                  <a:lnTo>
                    <a:pt x="14" y="27"/>
                  </a:lnTo>
                  <a:lnTo>
                    <a:pt x="30" y="11"/>
                  </a:lnTo>
                  <a:lnTo>
                    <a:pt x="50" y="3"/>
                  </a:lnTo>
                  <a:lnTo>
                    <a:pt x="71"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noEditPoints="1"/>
            </p:cNvSpPr>
            <p:nvPr/>
          </p:nvSpPr>
          <p:spPr bwMode="auto">
            <a:xfrm>
              <a:off x="10447338" y="3732213"/>
              <a:ext cx="3333750" cy="625475"/>
            </a:xfrm>
            <a:custGeom>
              <a:avLst/>
              <a:gdLst>
                <a:gd name="T0" fmla="*/ 2325 w 4200"/>
                <a:gd name="T1" fmla="*/ 618 h 788"/>
                <a:gd name="T2" fmla="*/ 2465 w 4200"/>
                <a:gd name="T3" fmla="*/ 616 h 788"/>
                <a:gd name="T4" fmla="*/ 2540 w 4200"/>
                <a:gd name="T5" fmla="*/ 597 h 788"/>
                <a:gd name="T6" fmla="*/ 2599 w 4200"/>
                <a:gd name="T7" fmla="*/ 555 h 788"/>
                <a:gd name="T8" fmla="*/ 2635 w 4200"/>
                <a:gd name="T9" fmla="*/ 488 h 788"/>
                <a:gd name="T10" fmla="*/ 2648 w 4200"/>
                <a:gd name="T11" fmla="*/ 396 h 788"/>
                <a:gd name="T12" fmla="*/ 2635 w 4200"/>
                <a:gd name="T13" fmla="*/ 301 h 788"/>
                <a:gd name="T14" fmla="*/ 2599 w 4200"/>
                <a:gd name="T15" fmla="*/ 236 h 788"/>
                <a:gd name="T16" fmla="*/ 2540 w 4200"/>
                <a:gd name="T17" fmla="*/ 193 h 788"/>
                <a:gd name="T18" fmla="*/ 2465 w 4200"/>
                <a:gd name="T19" fmla="*/ 173 h 788"/>
                <a:gd name="T20" fmla="*/ 2325 w 4200"/>
                <a:gd name="T21" fmla="*/ 171 h 788"/>
                <a:gd name="T22" fmla="*/ 3597 w 4200"/>
                <a:gd name="T23" fmla="*/ 512 h 788"/>
                <a:gd name="T24" fmla="*/ 3735 w 4200"/>
                <a:gd name="T25" fmla="*/ 143 h 788"/>
                <a:gd name="T26" fmla="*/ 4200 w 4200"/>
                <a:gd name="T27" fmla="*/ 786 h 788"/>
                <a:gd name="T28" fmla="*/ 3916 w 4200"/>
                <a:gd name="T29" fmla="*/ 648 h 788"/>
                <a:gd name="T30" fmla="*/ 3501 w 4200"/>
                <a:gd name="T31" fmla="*/ 786 h 788"/>
                <a:gd name="T32" fmla="*/ 3592 w 4200"/>
                <a:gd name="T33" fmla="*/ 0 h 788"/>
                <a:gd name="T34" fmla="*/ 2969 w 4200"/>
                <a:gd name="T35" fmla="*/ 0 h 788"/>
                <a:gd name="T36" fmla="*/ 3190 w 4200"/>
                <a:gd name="T37" fmla="*/ 788 h 788"/>
                <a:gd name="T38" fmla="*/ 2969 w 4200"/>
                <a:gd name="T39" fmla="*/ 0 h 788"/>
                <a:gd name="T40" fmla="*/ 2416 w 4200"/>
                <a:gd name="T41" fmla="*/ 0 h 788"/>
                <a:gd name="T42" fmla="*/ 2554 w 4200"/>
                <a:gd name="T43" fmla="*/ 7 h 788"/>
                <a:gd name="T44" fmla="*/ 2666 w 4200"/>
                <a:gd name="T45" fmla="*/ 33 h 788"/>
                <a:gd name="T46" fmla="*/ 2757 w 4200"/>
                <a:gd name="T47" fmla="*/ 90 h 788"/>
                <a:gd name="T48" fmla="*/ 2818 w 4200"/>
                <a:gd name="T49" fmla="*/ 173 h 788"/>
                <a:gd name="T50" fmla="*/ 2853 w 4200"/>
                <a:gd name="T51" fmla="*/ 277 h 788"/>
                <a:gd name="T52" fmla="*/ 2865 w 4200"/>
                <a:gd name="T53" fmla="*/ 402 h 788"/>
                <a:gd name="T54" fmla="*/ 2855 w 4200"/>
                <a:gd name="T55" fmla="*/ 518 h 788"/>
                <a:gd name="T56" fmla="*/ 2828 w 4200"/>
                <a:gd name="T57" fmla="*/ 614 h 788"/>
                <a:gd name="T58" fmla="*/ 2786 w 4200"/>
                <a:gd name="T59" fmla="*/ 683 h 788"/>
                <a:gd name="T60" fmla="*/ 2735 w 4200"/>
                <a:gd name="T61" fmla="*/ 731 h 788"/>
                <a:gd name="T62" fmla="*/ 2672 w 4200"/>
                <a:gd name="T63" fmla="*/ 762 h 788"/>
                <a:gd name="T64" fmla="*/ 2585 w 4200"/>
                <a:gd name="T65" fmla="*/ 780 h 788"/>
                <a:gd name="T66" fmla="*/ 2465 w 4200"/>
                <a:gd name="T67" fmla="*/ 788 h 788"/>
                <a:gd name="T68" fmla="*/ 2105 w 4200"/>
                <a:gd name="T69" fmla="*/ 0 h 788"/>
                <a:gd name="T70" fmla="*/ 1063 w 4200"/>
                <a:gd name="T71" fmla="*/ 0 h 788"/>
                <a:gd name="T72" fmla="*/ 1428 w 4200"/>
                <a:gd name="T73" fmla="*/ 0 h 788"/>
                <a:gd name="T74" fmla="*/ 1398 w 4200"/>
                <a:gd name="T75" fmla="*/ 788 h 788"/>
                <a:gd name="T76" fmla="*/ 825 w 4200"/>
                <a:gd name="T77" fmla="*/ 0 h 788"/>
                <a:gd name="T78" fmla="*/ 1969 w 4200"/>
                <a:gd name="T79" fmla="*/ 0 h 788"/>
                <a:gd name="T80" fmla="*/ 1747 w 4200"/>
                <a:gd name="T81" fmla="*/ 788 h 788"/>
                <a:gd name="T82" fmla="*/ 0 w 4200"/>
                <a:gd name="T83" fmla="*/ 0 h 788"/>
                <a:gd name="T84" fmla="*/ 441 w 4200"/>
                <a:gd name="T85" fmla="*/ 0 h 788"/>
                <a:gd name="T86" fmla="*/ 522 w 4200"/>
                <a:gd name="T87" fmla="*/ 7 h 788"/>
                <a:gd name="T88" fmla="*/ 599 w 4200"/>
                <a:gd name="T89" fmla="*/ 25 h 788"/>
                <a:gd name="T90" fmla="*/ 667 w 4200"/>
                <a:gd name="T91" fmla="*/ 59 h 788"/>
                <a:gd name="T92" fmla="*/ 725 w 4200"/>
                <a:gd name="T93" fmla="*/ 112 h 788"/>
                <a:gd name="T94" fmla="*/ 766 w 4200"/>
                <a:gd name="T95" fmla="*/ 187 h 788"/>
                <a:gd name="T96" fmla="*/ 788 w 4200"/>
                <a:gd name="T97" fmla="*/ 289 h 788"/>
                <a:gd name="T98" fmla="*/ 790 w 4200"/>
                <a:gd name="T99" fmla="*/ 788 h 788"/>
                <a:gd name="T100" fmla="*/ 573 w 4200"/>
                <a:gd name="T101" fmla="*/ 427 h 788"/>
                <a:gd name="T102" fmla="*/ 567 w 4200"/>
                <a:gd name="T103" fmla="*/ 317 h 788"/>
                <a:gd name="T104" fmla="*/ 543 w 4200"/>
                <a:gd name="T105" fmla="*/ 244 h 788"/>
                <a:gd name="T106" fmla="*/ 500 w 4200"/>
                <a:gd name="T107" fmla="*/ 201 h 788"/>
                <a:gd name="T108" fmla="*/ 439 w 4200"/>
                <a:gd name="T109" fmla="*/ 179 h 788"/>
                <a:gd name="T110" fmla="*/ 224 w 4200"/>
                <a:gd name="T111" fmla="*/ 175 h 788"/>
                <a:gd name="T112" fmla="*/ 0 w 4200"/>
                <a:gd name="T11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00" h="788">
                  <a:moveTo>
                    <a:pt x="2325" y="171"/>
                  </a:moveTo>
                  <a:lnTo>
                    <a:pt x="2325" y="618"/>
                  </a:lnTo>
                  <a:lnTo>
                    <a:pt x="2420" y="618"/>
                  </a:lnTo>
                  <a:lnTo>
                    <a:pt x="2465" y="616"/>
                  </a:lnTo>
                  <a:lnTo>
                    <a:pt x="2505" y="608"/>
                  </a:lnTo>
                  <a:lnTo>
                    <a:pt x="2540" y="597"/>
                  </a:lnTo>
                  <a:lnTo>
                    <a:pt x="2572" y="579"/>
                  </a:lnTo>
                  <a:lnTo>
                    <a:pt x="2599" y="555"/>
                  </a:lnTo>
                  <a:lnTo>
                    <a:pt x="2619" y="526"/>
                  </a:lnTo>
                  <a:lnTo>
                    <a:pt x="2635" y="488"/>
                  </a:lnTo>
                  <a:lnTo>
                    <a:pt x="2644" y="445"/>
                  </a:lnTo>
                  <a:lnTo>
                    <a:pt x="2648" y="396"/>
                  </a:lnTo>
                  <a:lnTo>
                    <a:pt x="2644" y="344"/>
                  </a:lnTo>
                  <a:lnTo>
                    <a:pt x="2635" y="301"/>
                  </a:lnTo>
                  <a:lnTo>
                    <a:pt x="2619" y="266"/>
                  </a:lnTo>
                  <a:lnTo>
                    <a:pt x="2599" y="236"/>
                  </a:lnTo>
                  <a:lnTo>
                    <a:pt x="2572" y="212"/>
                  </a:lnTo>
                  <a:lnTo>
                    <a:pt x="2540" y="193"/>
                  </a:lnTo>
                  <a:lnTo>
                    <a:pt x="2505" y="181"/>
                  </a:lnTo>
                  <a:lnTo>
                    <a:pt x="2465" y="173"/>
                  </a:lnTo>
                  <a:lnTo>
                    <a:pt x="2420" y="171"/>
                  </a:lnTo>
                  <a:lnTo>
                    <a:pt x="2325" y="171"/>
                  </a:lnTo>
                  <a:close/>
                  <a:moveTo>
                    <a:pt x="3735" y="143"/>
                  </a:moveTo>
                  <a:lnTo>
                    <a:pt x="3597" y="512"/>
                  </a:lnTo>
                  <a:lnTo>
                    <a:pt x="3869" y="512"/>
                  </a:lnTo>
                  <a:lnTo>
                    <a:pt x="3735" y="143"/>
                  </a:lnTo>
                  <a:close/>
                  <a:moveTo>
                    <a:pt x="3887" y="0"/>
                  </a:moveTo>
                  <a:lnTo>
                    <a:pt x="4200" y="786"/>
                  </a:lnTo>
                  <a:lnTo>
                    <a:pt x="3962" y="786"/>
                  </a:lnTo>
                  <a:lnTo>
                    <a:pt x="3916" y="648"/>
                  </a:lnTo>
                  <a:lnTo>
                    <a:pt x="3548" y="648"/>
                  </a:lnTo>
                  <a:lnTo>
                    <a:pt x="3501" y="786"/>
                  </a:lnTo>
                  <a:lnTo>
                    <a:pt x="3280" y="786"/>
                  </a:lnTo>
                  <a:lnTo>
                    <a:pt x="3592" y="0"/>
                  </a:lnTo>
                  <a:lnTo>
                    <a:pt x="3887" y="0"/>
                  </a:lnTo>
                  <a:close/>
                  <a:moveTo>
                    <a:pt x="2969" y="0"/>
                  </a:moveTo>
                  <a:lnTo>
                    <a:pt x="3190" y="0"/>
                  </a:lnTo>
                  <a:lnTo>
                    <a:pt x="3190" y="788"/>
                  </a:lnTo>
                  <a:lnTo>
                    <a:pt x="2969" y="788"/>
                  </a:lnTo>
                  <a:lnTo>
                    <a:pt x="2969" y="0"/>
                  </a:lnTo>
                  <a:close/>
                  <a:moveTo>
                    <a:pt x="2105" y="0"/>
                  </a:moveTo>
                  <a:lnTo>
                    <a:pt x="2416" y="0"/>
                  </a:lnTo>
                  <a:lnTo>
                    <a:pt x="2489" y="2"/>
                  </a:lnTo>
                  <a:lnTo>
                    <a:pt x="2554" y="7"/>
                  </a:lnTo>
                  <a:lnTo>
                    <a:pt x="2613" y="17"/>
                  </a:lnTo>
                  <a:lnTo>
                    <a:pt x="2666" y="33"/>
                  </a:lnTo>
                  <a:lnTo>
                    <a:pt x="2713" y="57"/>
                  </a:lnTo>
                  <a:lnTo>
                    <a:pt x="2757" y="90"/>
                  </a:lnTo>
                  <a:lnTo>
                    <a:pt x="2794" y="132"/>
                  </a:lnTo>
                  <a:lnTo>
                    <a:pt x="2818" y="173"/>
                  </a:lnTo>
                  <a:lnTo>
                    <a:pt x="2839" y="222"/>
                  </a:lnTo>
                  <a:lnTo>
                    <a:pt x="2853" y="277"/>
                  </a:lnTo>
                  <a:lnTo>
                    <a:pt x="2863" y="337"/>
                  </a:lnTo>
                  <a:lnTo>
                    <a:pt x="2865" y="402"/>
                  </a:lnTo>
                  <a:lnTo>
                    <a:pt x="2863" y="461"/>
                  </a:lnTo>
                  <a:lnTo>
                    <a:pt x="2855" y="518"/>
                  </a:lnTo>
                  <a:lnTo>
                    <a:pt x="2843" y="569"/>
                  </a:lnTo>
                  <a:lnTo>
                    <a:pt x="2828" y="614"/>
                  </a:lnTo>
                  <a:lnTo>
                    <a:pt x="2810" y="654"/>
                  </a:lnTo>
                  <a:lnTo>
                    <a:pt x="2786" y="683"/>
                  </a:lnTo>
                  <a:lnTo>
                    <a:pt x="2761" y="709"/>
                  </a:lnTo>
                  <a:lnTo>
                    <a:pt x="2735" y="731"/>
                  </a:lnTo>
                  <a:lnTo>
                    <a:pt x="2705" y="748"/>
                  </a:lnTo>
                  <a:lnTo>
                    <a:pt x="2672" y="762"/>
                  </a:lnTo>
                  <a:lnTo>
                    <a:pt x="2633" y="772"/>
                  </a:lnTo>
                  <a:lnTo>
                    <a:pt x="2585" y="780"/>
                  </a:lnTo>
                  <a:lnTo>
                    <a:pt x="2530" y="786"/>
                  </a:lnTo>
                  <a:lnTo>
                    <a:pt x="2465" y="788"/>
                  </a:lnTo>
                  <a:lnTo>
                    <a:pt x="2105" y="788"/>
                  </a:lnTo>
                  <a:lnTo>
                    <a:pt x="2105" y="0"/>
                  </a:lnTo>
                  <a:close/>
                  <a:moveTo>
                    <a:pt x="825" y="0"/>
                  </a:moveTo>
                  <a:lnTo>
                    <a:pt x="1063" y="0"/>
                  </a:lnTo>
                  <a:lnTo>
                    <a:pt x="1240" y="624"/>
                  </a:lnTo>
                  <a:lnTo>
                    <a:pt x="1428" y="0"/>
                  </a:lnTo>
                  <a:lnTo>
                    <a:pt x="1654" y="0"/>
                  </a:lnTo>
                  <a:lnTo>
                    <a:pt x="1398" y="788"/>
                  </a:lnTo>
                  <a:lnTo>
                    <a:pt x="1077" y="788"/>
                  </a:lnTo>
                  <a:lnTo>
                    <a:pt x="825" y="0"/>
                  </a:lnTo>
                  <a:close/>
                  <a:moveTo>
                    <a:pt x="1747" y="0"/>
                  </a:moveTo>
                  <a:lnTo>
                    <a:pt x="1969" y="0"/>
                  </a:lnTo>
                  <a:lnTo>
                    <a:pt x="1969" y="788"/>
                  </a:lnTo>
                  <a:lnTo>
                    <a:pt x="1747" y="788"/>
                  </a:lnTo>
                  <a:lnTo>
                    <a:pt x="1747" y="0"/>
                  </a:lnTo>
                  <a:close/>
                  <a:moveTo>
                    <a:pt x="0" y="0"/>
                  </a:moveTo>
                  <a:lnTo>
                    <a:pt x="400" y="0"/>
                  </a:lnTo>
                  <a:lnTo>
                    <a:pt x="441" y="0"/>
                  </a:lnTo>
                  <a:lnTo>
                    <a:pt x="482" y="2"/>
                  </a:lnTo>
                  <a:lnTo>
                    <a:pt x="522" y="7"/>
                  </a:lnTo>
                  <a:lnTo>
                    <a:pt x="561" y="15"/>
                  </a:lnTo>
                  <a:lnTo>
                    <a:pt x="599" y="25"/>
                  </a:lnTo>
                  <a:lnTo>
                    <a:pt x="634" y="41"/>
                  </a:lnTo>
                  <a:lnTo>
                    <a:pt x="667" y="59"/>
                  </a:lnTo>
                  <a:lnTo>
                    <a:pt x="697" y="82"/>
                  </a:lnTo>
                  <a:lnTo>
                    <a:pt x="725" y="112"/>
                  </a:lnTo>
                  <a:lnTo>
                    <a:pt x="746" y="145"/>
                  </a:lnTo>
                  <a:lnTo>
                    <a:pt x="766" y="187"/>
                  </a:lnTo>
                  <a:lnTo>
                    <a:pt x="780" y="234"/>
                  </a:lnTo>
                  <a:lnTo>
                    <a:pt x="788" y="289"/>
                  </a:lnTo>
                  <a:lnTo>
                    <a:pt x="790" y="352"/>
                  </a:lnTo>
                  <a:lnTo>
                    <a:pt x="790" y="788"/>
                  </a:lnTo>
                  <a:lnTo>
                    <a:pt x="573" y="788"/>
                  </a:lnTo>
                  <a:lnTo>
                    <a:pt x="573" y="427"/>
                  </a:lnTo>
                  <a:lnTo>
                    <a:pt x="571" y="368"/>
                  </a:lnTo>
                  <a:lnTo>
                    <a:pt x="567" y="317"/>
                  </a:lnTo>
                  <a:lnTo>
                    <a:pt x="557" y="277"/>
                  </a:lnTo>
                  <a:lnTo>
                    <a:pt x="543" y="244"/>
                  </a:lnTo>
                  <a:lnTo>
                    <a:pt x="524" y="220"/>
                  </a:lnTo>
                  <a:lnTo>
                    <a:pt x="500" y="201"/>
                  </a:lnTo>
                  <a:lnTo>
                    <a:pt x="473" y="187"/>
                  </a:lnTo>
                  <a:lnTo>
                    <a:pt x="439" y="179"/>
                  </a:lnTo>
                  <a:lnTo>
                    <a:pt x="400" y="175"/>
                  </a:lnTo>
                  <a:lnTo>
                    <a:pt x="224" y="175"/>
                  </a:lnTo>
                  <a:lnTo>
                    <a:pt x="224" y="788"/>
                  </a:lnTo>
                  <a:lnTo>
                    <a:pt x="0" y="788"/>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noEditPoints="1"/>
            </p:cNvSpPr>
            <p:nvPr/>
          </p:nvSpPr>
          <p:spPr bwMode="auto">
            <a:xfrm>
              <a:off x="8775700" y="3552825"/>
              <a:ext cx="1436688" cy="952500"/>
            </a:xfrm>
            <a:custGeom>
              <a:avLst/>
              <a:gdLst>
                <a:gd name="T0" fmla="*/ 638 w 1810"/>
                <a:gd name="T1" fmla="*/ 451 h 1200"/>
                <a:gd name="T2" fmla="*/ 516 w 1810"/>
                <a:gd name="T3" fmla="*/ 502 h 1200"/>
                <a:gd name="T4" fmla="*/ 469 w 1810"/>
                <a:gd name="T5" fmla="*/ 546 h 1200"/>
                <a:gd name="T6" fmla="*/ 496 w 1810"/>
                <a:gd name="T7" fmla="*/ 613 h 1200"/>
                <a:gd name="T8" fmla="*/ 595 w 1810"/>
                <a:gd name="T9" fmla="*/ 735 h 1200"/>
                <a:gd name="T10" fmla="*/ 614 w 1810"/>
                <a:gd name="T11" fmla="*/ 851 h 1200"/>
                <a:gd name="T12" fmla="*/ 439 w 1810"/>
                <a:gd name="T13" fmla="*/ 733 h 1200"/>
                <a:gd name="T14" fmla="*/ 349 w 1810"/>
                <a:gd name="T15" fmla="*/ 595 h 1200"/>
                <a:gd name="T16" fmla="*/ 323 w 1810"/>
                <a:gd name="T17" fmla="*/ 530 h 1200"/>
                <a:gd name="T18" fmla="*/ 372 w 1810"/>
                <a:gd name="T19" fmla="*/ 485 h 1200"/>
                <a:gd name="T20" fmla="*/ 516 w 1810"/>
                <a:gd name="T21" fmla="*/ 400 h 1200"/>
                <a:gd name="T22" fmla="*/ 707 w 1810"/>
                <a:gd name="T23" fmla="*/ 248 h 1200"/>
                <a:gd name="T24" fmla="*/ 933 w 1810"/>
                <a:gd name="T25" fmla="*/ 296 h 1200"/>
                <a:gd name="T26" fmla="*/ 1097 w 1810"/>
                <a:gd name="T27" fmla="*/ 400 h 1200"/>
                <a:gd name="T28" fmla="*/ 1185 w 1810"/>
                <a:gd name="T29" fmla="*/ 489 h 1200"/>
                <a:gd name="T30" fmla="*/ 1185 w 1810"/>
                <a:gd name="T31" fmla="*/ 518 h 1200"/>
                <a:gd name="T32" fmla="*/ 1097 w 1810"/>
                <a:gd name="T33" fmla="*/ 617 h 1200"/>
                <a:gd name="T34" fmla="*/ 947 w 1810"/>
                <a:gd name="T35" fmla="*/ 737 h 1200"/>
                <a:gd name="T36" fmla="*/ 762 w 1810"/>
                <a:gd name="T37" fmla="*/ 794 h 1200"/>
                <a:gd name="T38" fmla="*/ 715 w 1810"/>
                <a:gd name="T39" fmla="*/ 459 h 1200"/>
                <a:gd name="T40" fmla="*/ 817 w 1810"/>
                <a:gd name="T41" fmla="*/ 528 h 1200"/>
                <a:gd name="T42" fmla="*/ 1038 w 1810"/>
                <a:gd name="T43" fmla="*/ 502 h 1200"/>
                <a:gd name="T44" fmla="*/ 985 w 1810"/>
                <a:gd name="T45" fmla="*/ 451 h 1200"/>
                <a:gd name="T46" fmla="*/ 839 w 1810"/>
                <a:gd name="T47" fmla="*/ 370 h 1200"/>
                <a:gd name="T48" fmla="*/ 675 w 1810"/>
                <a:gd name="T49" fmla="*/ 250 h 1200"/>
                <a:gd name="T50" fmla="*/ 603 w 1810"/>
                <a:gd name="T51" fmla="*/ 260 h 1200"/>
                <a:gd name="T52" fmla="*/ 370 w 1810"/>
                <a:gd name="T53" fmla="*/ 349 h 1200"/>
                <a:gd name="T54" fmla="*/ 232 w 1810"/>
                <a:gd name="T55" fmla="*/ 461 h 1200"/>
                <a:gd name="T56" fmla="*/ 185 w 1810"/>
                <a:gd name="T57" fmla="*/ 516 h 1200"/>
                <a:gd name="T58" fmla="*/ 211 w 1810"/>
                <a:gd name="T59" fmla="*/ 581 h 1200"/>
                <a:gd name="T60" fmla="*/ 293 w 1810"/>
                <a:gd name="T61" fmla="*/ 723 h 1200"/>
                <a:gd name="T62" fmla="*/ 445 w 1810"/>
                <a:gd name="T63" fmla="*/ 877 h 1200"/>
                <a:gd name="T64" fmla="*/ 675 w 1810"/>
                <a:gd name="T65" fmla="*/ 966 h 1200"/>
                <a:gd name="T66" fmla="*/ 453 w 1810"/>
                <a:gd name="T67" fmla="*/ 1001 h 1200"/>
                <a:gd name="T68" fmla="*/ 232 w 1810"/>
                <a:gd name="T69" fmla="*/ 849 h 1200"/>
                <a:gd name="T70" fmla="*/ 89 w 1810"/>
                <a:gd name="T71" fmla="*/ 674 h 1200"/>
                <a:gd name="T72" fmla="*/ 16 w 1810"/>
                <a:gd name="T73" fmla="*/ 536 h 1200"/>
                <a:gd name="T74" fmla="*/ 4 w 1810"/>
                <a:gd name="T75" fmla="*/ 495 h 1200"/>
                <a:gd name="T76" fmla="*/ 85 w 1810"/>
                <a:gd name="T77" fmla="*/ 426 h 1200"/>
                <a:gd name="T78" fmla="*/ 250 w 1810"/>
                <a:gd name="T79" fmla="*/ 311 h 1200"/>
                <a:gd name="T80" fmla="*/ 478 w 1810"/>
                <a:gd name="T81" fmla="*/ 205 h 1200"/>
                <a:gd name="T82" fmla="*/ 675 w 1810"/>
                <a:gd name="T83" fmla="*/ 0 h 1200"/>
                <a:gd name="T84" fmla="*/ 675 w 1810"/>
                <a:gd name="T85" fmla="*/ 1058 h 1200"/>
                <a:gd name="T86" fmla="*/ 977 w 1810"/>
                <a:gd name="T87" fmla="*/ 1038 h 1200"/>
                <a:gd name="T88" fmla="*/ 1321 w 1810"/>
                <a:gd name="T89" fmla="*/ 946 h 1200"/>
                <a:gd name="T90" fmla="*/ 1619 w 1810"/>
                <a:gd name="T91" fmla="*/ 802 h 1200"/>
                <a:gd name="T92" fmla="*/ 1605 w 1810"/>
                <a:gd name="T93" fmla="*/ 717 h 1200"/>
                <a:gd name="T94" fmla="*/ 1485 w 1810"/>
                <a:gd name="T95" fmla="*/ 648 h 1200"/>
                <a:gd name="T96" fmla="*/ 1276 w 1810"/>
                <a:gd name="T97" fmla="*/ 788 h 1200"/>
                <a:gd name="T98" fmla="*/ 992 w 1810"/>
                <a:gd name="T99" fmla="*/ 932 h 1200"/>
                <a:gd name="T100" fmla="*/ 709 w 1810"/>
                <a:gd name="T101" fmla="*/ 969 h 1200"/>
                <a:gd name="T102" fmla="*/ 758 w 1810"/>
                <a:gd name="T103" fmla="*/ 873 h 1200"/>
                <a:gd name="T104" fmla="*/ 979 w 1810"/>
                <a:gd name="T105" fmla="*/ 820 h 1200"/>
                <a:gd name="T106" fmla="*/ 1172 w 1810"/>
                <a:gd name="T107" fmla="*/ 701 h 1200"/>
                <a:gd name="T108" fmla="*/ 1315 w 1810"/>
                <a:gd name="T109" fmla="*/ 577 h 1200"/>
                <a:gd name="T110" fmla="*/ 1384 w 1810"/>
                <a:gd name="T111" fmla="*/ 502 h 1200"/>
                <a:gd name="T112" fmla="*/ 1359 w 1810"/>
                <a:gd name="T113" fmla="*/ 465 h 1200"/>
                <a:gd name="T114" fmla="*/ 1242 w 1810"/>
                <a:gd name="T115" fmla="*/ 357 h 1200"/>
                <a:gd name="T116" fmla="*/ 1048 w 1810"/>
                <a:gd name="T117" fmla="*/ 233 h 1200"/>
                <a:gd name="T118" fmla="*/ 782 w 1810"/>
                <a:gd name="T119" fmla="*/ 162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0" h="1200">
                  <a:moveTo>
                    <a:pt x="675" y="359"/>
                  </a:moveTo>
                  <a:lnTo>
                    <a:pt x="675" y="451"/>
                  </a:lnTo>
                  <a:lnTo>
                    <a:pt x="675" y="451"/>
                  </a:lnTo>
                  <a:lnTo>
                    <a:pt x="638" y="451"/>
                  </a:lnTo>
                  <a:lnTo>
                    <a:pt x="603" y="459"/>
                  </a:lnTo>
                  <a:lnTo>
                    <a:pt x="571" y="471"/>
                  </a:lnTo>
                  <a:lnTo>
                    <a:pt x="542" y="485"/>
                  </a:lnTo>
                  <a:lnTo>
                    <a:pt x="516" y="502"/>
                  </a:lnTo>
                  <a:lnTo>
                    <a:pt x="496" y="518"/>
                  </a:lnTo>
                  <a:lnTo>
                    <a:pt x="482" y="532"/>
                  </a:lnTo>
                  <a:lnTo>
                    <a:pt x="473" y="542"/>
                  </a:lnTo>
                  <a:lnTo>
                    <a:pt x="469" y="546"/>
                  </a:lnTo>
                  <a:lnTo>
                    <a:pt x="471" y="552"/>
                  </a:lnTo>
                  <a:lnTo>
                    <a:pt x="477" y="566"/>
                  </a:lnTo>
                  <a:lnTo>
                    <a:pt x="484" y="587"/>
                  </a:lnTo>
                  <a:lnTo>
                    <a:pt x="496" y="613"/>
                  </a:lnTo>
                  <a:lnTo>
                    <a:pt x="514" y="644"/>
                  </a:lnTo>
                  <a:lnTo>
                    <a:pt x="536" y="676"/>
                  </a:lnTo>
                  <a:lnTo>
                    <a:pt x="561" y="707"/>
                  </a:lnTo>
                  <a:lnTo>
                    <a:pt x="595" y="735"/>
                  </a:lnTo>
                  <a:lnTo>
                    <a:pt x="632" y="761"/>
                  </a:lnTo>
                  <a:lnTo>
                    <a:pt x="675" y="780"/>
                  </a:lnTo>
                  <a:lnTo>
                    <a:pt x="675" y="865"/>
                  </a:lnTo>
                  <a:lnTo>
                    <a:pt x="614" y="851"/>
                  </a:lnTo>
                  <a:lnTo>
                    <a:pt x="561" y="828"/>
                  </a:lnTo>
                  <a:lnTo>
                    <a:pt x="514" y="800"/>
                  </a:lnTo>
                  <a:lnTo>
                    <a:pt x="473" y="768"/>
                  </a:lnTo>
                  <a:lnTo>
                    <a:pt x="439" y="733"/>
                  </a:lnTo>
                  <a:lnTo>
                    <a:pt x="408" y="698"/>
                  </a:lnTo>
                  <a:lnTo>
                    <a:pt x="384" y="660"/>
                  </a:lnTo>
                  <a:lnTo>
                    <a:pt x="364" y="627"/>
                  </a:lnTo>
                  <a:lnTo>
                    <a:pt x="349" y="595"/>
                  </a:lnTo>
                  <a:lnTo>
                    <a:pt x="337" y="569"/>
                  </a:lnTo>
                  <a:lnTo>
                    <a:pt x="329" y="548"/>
                  </a:lnTo>
                  <a:lnTo>
                    <a:pt x="325" y="534"/>
                  </a:lnTo>
                  <a:lnTo>
                    <a:pt x="323" y="530"/>
                  </a:lnTo>
                  <a:lnTo>
                    <a:pt x="325" y="526"/>
                  </a:lnTo>
                  <a:lnTo>
                    <a:pt x="335" y="516"/>
                  </a:lnTo>
                  <a:lnTo>
                    <a:pt x="350" y="502"/>
                  </a:lnTo>
                  <a:lnTo>
                    <a:pt x="372" y="485"/>
                  </a:lnTo>
                  <a:lnTo>
                    <a:pt x="400" y="463"/>
                  </a:lnTo>
                  <a:lnTo>
                    <a:pt x="433" y="441"/>
                  </a:lnTo>
                  <a:lnTo>
                    <a:pt x="473" y="420"/>
                  </a:lnTo>
                  <a:lnTo>
                    <a:pt x="516" y="400"/>
                  </a:lnTo>
                  <a:lnTo>
                    <a:pt x="565" y="382"/>
                  </a:lnTo>
                  <a:lnTo>
                    <a:pt x="618" y="368"/>
                  </a:lnTo>
                  <a:lnTo>
                    <a:pt x="675" y="359"/>
                  </a:lnTo>
                  <a:close/>
                  <a:moveTo>
                    <a:pt x="707" y="248"/>
                  </a:moveTo>
                  <a:lnTo>
                    <a:pt x="770" y="250"/>
                  </a:lnTo>
                  <a:lnTo>
                    <a:pt x="827" y="260"/>
                  </a:lnTo>
                  <a:lnTo>
                    <a:pt x="882" y="274"/>
                  </a:lnTo>
                  <a:lnTo>
                    <a:pt x="933" y="296"/>
                  </a:lnTo>
                  <a:lnTo>
                    <a:pt x="981" y="319"/>
                  </a:lnTo>
                  <a:lnTo>
                    <a:pt x="1024" y="345"/>
                  </a:lnTo>
                  <a:lnTo>
                    <a:pt x="1063" y="372"/>
                  </a:lnTo>
                  <a:lnTo>
                    <a:pt x="1097" y="400"/>
                  </a:lnTo>
                  <a:lnTo>
                    <a:pt x="1126" y="426"/>
                  </a:lnTo>
                  <a:lnTo>
                    <a:pt x="1152" y="451"/>
                  </a:lnTo>
                  <a:lnTo>
                    <a:pt x="1172" y="471"/>
                  </a:lnTo>
                  <a:lnTo>
                    <a:pt x="1185" y="489"/>
                  </a:lnTo>
                  <a:lnTo>
                    <a:pt x="1195" y="499"/>
                  </a:lnTo>
                  <a:lnTo>
                    <a:pt x="1197" y="502"/>
                  </a:lnTo>
                  <a:lnTo>
                    <a:pt x="1193" y="506"/>
                  </a:lnTo>
                  <a:lnTo>
                    <a:pt x="1185" y="518"/>
                  </a:lnTo>
                  <a:lnTo>
                    <a:pt x="1170" y="538"/>
                  </a:lnTo>
                  <a:lnTo>
                    <a:pt x="1150" y="562"/>
                  </a:lnTo>
                  <a:lnTo>
                    <a:pt x="1126" y="587"/>
                  </a:lnTo>
                  <a:lnTo>
                    <a:pt x="1097" y="617"/>
                  </a:lnTo>
                  <a:lnTo>
                    <a:pt x="1065" y="648"/>
                  </a:lnTo>
                  <a:lnTo>
                    <a:pt x="1028" y="680"/>
                  </a:lnTo>
                  <a:lnTo>
                    <a:pt x="988" y="709"/>
                  </a:lnTo>
                  <a:lnTo>
                    <a:pt x="947" y="737"/>
                  </a:lnTo>
                  <a:lnTo>
                    <a:pt x="904" y="761"/>
                  </a:lnTo>
                  <a:lnTo>
                    <a:pt x="859" y="778"/>
                  </a:lnTo>
                  <a:lnTo>
                    <a:pt x="811" y="790"/>
                  </a:lnTo>
                  <a:lnTo>
                    <a:pt x="762" y="794"/>
                  </a:lnTo>
                  <a:lnTo>
                    <a:pt x="717" y="790"/>
                  </a:lnTo>
                  <a:lnTo>
                    <a:pt x="675" y="780"/>
                  </a:lnTo>
                  <a:lnTo>
                    <a:pt x="675" y="451"/>
                  </a:lnTo>
                  <a:lnTo>
                    <a:pt x="715" y="459"/>
                  </a:lnTo>
                  <a:lnTo>
                    <a:pt x="746" y="469"/>
                  </a:lnTo>
                  <a:lnTo>
                    <a:pt x="774" y="485"/>
                  </a:lnTo>
                  <a:lnTo>
                    <a:pt x="796" y="504"/>
                  </a:lnTo>
                  <a:lnTo>
                    <a:pt x="817" y="528"/>
                  </a:lnTo>
                  <a:lnTo>
                    <a:pt x="837" y="558"/>
                  </a:lnTo>
                  <a:lnTo>
                    <a:pt x="859" y="591"/>
                  </a:lnTo>
                  <a:lnTo>
                    <a:pt x="882" y="633"/>
                  </a:lnTo>
                  <a:lnTo>
                    <a:pt x="1038" y="502"/>
                  </a:lnTo>
                  <a:lnTo>
                    <a:pt x="1034" y="499"/>
                  </a:lnTo>
                  <a:lnTo>
                    <a:pt x="1024" y="487"/>
                  </a:lnTo>
                  <a:lnTo>
                    <a:pt x="1008" y="471"/>
                  </a:lnTo>
                  <a:lnTo>
                    <a:pt x="985" y="451"/>
                  </a:lnTo>
                  <a:lnTo>
                    <a:pt x="957" y="430"/>
                  </a:lnTo>
                  <a:lnTo>
                    <a:pt x="924" y="406"/>
                  </a:lnTo>
                  <a:lnTo>
                    <a:pt x="884" y="386"/>
                  </a:lnTo>
                  <a:lnTo>
                    <a:pt x="839" y="370"/>
                  </a:lnTo>
                  <a:lnTo>
                    <a:pt x="790" y="359"/>
                  </a:lnTo>
                  <a:lnTo>
                    <a:pt x="734" y="355"/>
                  </a:lnTo>
                  <a:lnTo>
                    <a:pt x="675" y="359"/>
                  </a:lnTo>
                  <a:lnTo>
                    <a:pt x="675" y="250"/>
                  </a:lnTo>
                  <a:lnTo>
                    <a:pt x="707" y="248"/>
                  </a:lnTo>
                  <a:close/>
                  <a:moveTo>
                    <a:pt x="675" y="162"/>
                  </a:moveTo>
                  <a:lnTo>
                    <a:pt x="675" y="250"/>
                  </a:lnTo>
                  <a:lnTo>
                    <a:pt x="603" y="260"/>
                  </a:lnTo>
                  <a:lnTo>
                    <a:pt x="536" y="276"/>
                  </a:lnTo>
                  <a:lnTo>
                    <a:pt x="475" y="296"/>
                  </a:lnTo>
                  <a:lnTo>
                    <a:pt x="419" y="321"/>
                  </a:lnTo>
                  <a:lnTo>
                    <a:pt x="370" y="349"/>
                  </a:lnTo>
                  <a:lnTo>
                    <a:pt x="327" y="378"/>
                  </a:lnTo>
                  <a:lnTo>
                    <a:pt x="289" y="408"/>
                  </a:lnTo>
                  <a:lnTo>
                    <a:pt x="258" y="435"/>
                  </a:lnTo>
                  <a:lnTo>
                    <a:pt x="232" y="461"/>
                  </a:lnTo>
                  <a:lnTo>
                    <a:pt x="211" y="483"/>
                  </a:lnTo>
                  <a:lnTo>
                    <a:pt x="197" y="500"/>
                  </a:lnTo>
                  <a:lnTo>
                    <a:pt x="187" y="512"/>
                  </a:lnTo>
                  <a:lnTo>
                    <a:pt x="185" y="516"/>
                  </a:lnTo>
                  <a:lnTo>
                    <a:pt x="187" y="522"/>
                  </a:lnTo>
                  <a:lnTo>
                    <a:pt x="191" y="534"/>
                  </a:lnTo>
                  <a:lnTo>
                    <a:pt x="199" y="554"/>
                  </a:lnTo>
                  <a:lnTo>
                    <a:pt x="211" y="581"/>
                  </a:lnTo>
                  <a:lnTo>
                    <a:pt x="224" y="611"/>
                  </a:lnTo>
                  <a:lnTo>
                    <a:pt x="244" y="646"/>
                  </a:lnTo>
                  <a:lnTo>
                    <a:pt x="266" y="684"/>
                  </a:lnTo>
                  <a:lnTo>
                    <a:pt x="293" y="723"/>
                  </a:lnTo>
                  <a:lnTo>
                    <a:pt x="325" y="765"/>
                  </a:lnTo>
                  <a:lnTo>
                    <a:pt x="360" y="804"/>
                  </a:lnTo>
                  <a:lnTo>
                    <a:pt x="400" y="841"/>
                  </a:lnTo>
                  <a:lnTo>
                    <a:pt x="445" y="877"/>
                  </a:lnTo>
                  <a:lnTo>
                    <a:pt x="494" y="906"/>
                  </a:lnTo>
                  <a:lnTo>
                    <a:pt x="549" y="934"/>
                  </a:lnTo>
                  <a:lnTo>
                    <a:pt x="610" y="954"/>
                  </a:lnTo>
                  <a:lnTo>
                    <a:pt x="675" y="966"/>
                  </a:lnTo>
                  <a:lnTo>
                    <a:pt x="675" y="1058"/>
                  </a:lnTo>
                  <a:lnTo>
                    <a:pt x="595" y="1046"/>
                  </a:lnTo>
                  <a:lnTo>
                    <a:pt x="522" y="1027"/>
                  </a:lnTo>
                  <a:lnTo>
                    <a:pt x="453" y="1001"/>
                  </a:lnTo>
                  <a:lnTo>
                    <a:pt x="390" y="969"/>
                  </a:lnTo>
                  <a:lnTo>
                    <a:pt x="331" y="932"/>
                  </a:lnTo>
                  <a:lnTo>
                    <a:pt x="280" y="893"/>
                  </a:lnTo>
                  <a:lnTo>
                    <a:pt x="232" y="849"/>
                  </a:lnTo>
                  <a:lnTo>
                    <a:pt x="189" y="806"/>
                  </a:lnTo>
                  <a:lnTo>
                    <a:pt x="152" y="761"/>
                  </a:lnTo>
                  <a:lnTo>
                    <a:pt x="118" y="717"/>
                  </a:lnTo>
                  <a:lnTo>
                    <a:pt x="89" y="674"/>
                  </a:lnTo>
                  <a:lnTo>
                    <a:pt x="65" y="633"/>
                  </a:lnTo>
                  <a:lnTo>
                    <a:pt x="43" y="597"/>
                  </a:lnTo>
                  <a:lnTo>
                    <a:pt x="28" y="564"/>
                  </a:lnTo>
                  <a:lnTo>
                    <a:pt x="16" y="536"/>
                  </a:lnTo>
                  <a:lnTo>
                    <a:pt x="6" y="516"/>
                  </a:lnTo>
                  <a:lnTo>
                    <a:pt x="2" y="502"/>
                  </a:lnTo>
                  <a:lnTo>
                    <a:pt x="0" y="499"/>
                  </a:lnTo>
                  <a:lnTo>
                    <a:pt x="4" y="495"/>
                  </a:lnTo>
                  <a:lnTo>
                    <a:pt x="14" y="485"/>
                  </a:lnTo>
                  <a:lnTo>
                    <a:pt x="32" y="469"/>
                  </a:lnTo>
                  <a:lnTo>
                    <a:pt x="55" y="449"/>
                  </a:lnTo>
                  <a:lnTo>
                    <a:pt x="85" y="426"/>
                  </a:lnTo>
                  <a:lnTo>
                    <a:pt x="118" y="400"/>
                  </a:lnTo>
                  <a:lnTo>
                    <a:pt x="158" y="370"/>
                  </a:lnTo>
                  <a:lnTo>
                    <a:pt x="203" y="341"/>
                  </a:lnTo>
                  <a:lnTo>
                    <a:pt x="250" y="311"/>
                  </a:lnTo>
                  <a:lnTo>
                    <a:pt x="303" y="282"/>
                  </a:lnTo>
                  <a:lnTo>
                    <a:pt x="358" y="252"/>
                  </a:lnTo>
                  <a:lnTo>
                    <a:pt x="417" y="227"/>
                  </a:lnTo>
                  <a:lnTo>
                    <a:pt x="478" y="205"/>
                  </a:lnTo>
                  <a:lnTo>
                    <a:pt x="542" y="185"/>
                  </a:lnTo>
                  <a:lnTo>
                    <a:pt x="608" y="171"/>
                  </a:lnTo>
                  <a:lnTo>
                    <a:pt x="675" y="162"/>
                  </a:lnTo>
                  <a:close/>
                  <a:moveTo>
                    <a:pt x="675" y="0"/>
                  </a:moveTo>
                  <a:lnTo>
                    <a:pt x="1810" y="0"/>
                  </a:lnTo>
                  <a:lnTo>
                    <a:pt x="1810" y="1200"/>
                  </a:lnTo>
                  <a:lnTo>
                    <a:pt x="675" y="1200"/>
                  </a:lnTo>
                  <a:lnTo>
                    <a:pt x="675" y="1058"/>
                  </a:lnTo>
                  <a:lnTo>
                    <a:pt x="748" y="1062"/>
                  </a:lnTo>
                  <a:lnTo>
                    <a:pt x="819" y="1060"/>
                  </a:lnTo>
                  <a:lnTo>
                    <a:pt x="894" y="1052"/>
                  </a:lnTo>
                  <a:lnTo>
                    <a:pt x="977" y="1038"/>
                  </a:lnTo>
                  <a:lnTo>
                    <a:pt x="1061" y="1021"/>
                  </a:lnTo>
                  <a:lnTo>
                    <a:pt x="1148" y="1001"/>
                  </a:lnTo>
                  <a:lnTo>
                    <a:pt x="1235" y="975"/>
                  </a:lnTo>
                  <a:lnTo>
                    <a:pt x="1321" y="946"/>
                  </a:lnTo>
                  <a:lnTo>
                    <a:pt x="1404" y="914"/>
                  </a:lnTo>
                  <a:lnTo>
                    <a:pt x="1483" y="879"/>
                  </a:lnTo>
                  <a:lnTo>
                    <a:pt x="1554" y="841"/>
                  </a:lnTo>
                  <a:lnTo>
                    <a:pt x="1619" y="802"/>
                  </a:lnTo>
                  <a:lnTo>
                    <a:pt x="1674" y="763"/>
                  </a:lnTo>
                  <a:lnTo>
                    <a:pt x="1658" y="749"/>
                  </a:lnTo>
                  <a:lnTo>
                    <a:pt x="1634" y="733"/>
                  </a:lnTo>
                  <a:lnTo>
                    <a:pt x="1605" y="717"/>
                  </a:lnTo>
                  <a:lnTo>
                    <a:pt x="1573" y="700"/>
                  </a:lnTo>
                  <a:lnTo>
                    <a:pt x="1540" y="682"/>
                  </a:lnTo>
                  <a:lnTo>
                    <a:pt x="1510" y="664"/>
                  </a:lnTo>
                  <a:lnTo>
                    <a:pt x="1485" y="648"/>
                  </a:lnTo>
                  <a:lnTo>
                    <a:pt x="1467" y="636"/>
                  </a:lnTo>
                  <a:lnTo>
                    <a:pt x="1404" y="690"/>
                  </a:lnTo>
                  <a:lnTo>
                    <a:pt x="1341" y="741"/>
                  </a:lnTo>
                  <a:lnTo>
                    <a:pt x="1276" y="788"/>
                  </a:lnTo>
                  <a:lnTo>
                    <a:pt x="1209" y="832"/>
                  </a:lnTo>
                  <a:lnTo>
                    <a:pt x="1140" y="871"/>
                  </a:lnTo>
                  <a:lnTo>
                    <a:pt x="1067" y="904"/>
                  </a:lnTo>
                  <a:lnTo>
                    <a:pt x="992" y="932"/>
                  </a:lnTo>
                  <a:lnTo>
                    <a:pt x="914" y="954"/>
                  </a:lnTo>
                  <a:lnTo>
                    <a:pt x="831" y="966"/>
                  </a:lnTo>
                  <a:lnTo>
                    <a:pt x="744" y="969"/>
                  </a:lnTo>
                  <a:lnTo>
                    <a:pt x="709" y="969"/>
                  </a:lnTo>
                  <a:lnTo>
                    <a:pt x="675" y="966"/>
                  </a:lnTo>
                  <a:lnTo>
                    <a:pt x="675" y="865"/>
                  </a:lnTo>
                  <a:lnTo>
                    <a:pt x="715" y="871"/>
                  </a:lnTo>
                  <a:lnTo>
                    <a:pt x="758" y="873"/>
                  </a:lnTo>
                  <a:lnTo>
                    <a:pt x="815" y="869"/>
                  </a:lnTo>
                  <a:lnTo>
                    <a:pt x="870" y="859"/>
                  </a:lnTo>
                  <a:lnTo>
                    <a:pt x="925" y="841"/>
                  </a:lnTo>
                  <a:lnTo>
                    <a:pt x="979" y="820"/>
                  </a:lnTo>
                  <a:lnTo>
                    <a:pt x="1030" y="794"/>
                  </a:lnTo>
                  <a:lnTo>
                    <a:pt x="1079" y="767"/>
                  </a:lnTo>
                  <a:lnTo>
                    <a:pt x="1126" y="735"/>
                  </a:lnTo>
                  <a:lnTo>
                    <a:pt x="1172" y="701"/>
                  </a:lnTo>
                  <a:lnTo>
                    <a:pt x="1213" y="670"/>
                  </a:lnTo>
                  <a:lnTo>
                    <a:pt x="1250" y="636"/>
                  </a:lnTo>
                  <a:lnTo>
                    <a:pt x="1284" y="605"/>
                  </a:lnTo>
                  <a:lnTo>
                    <a:pt x="1315" y="577"/>
                  </a:lnTo>
                  <a:lnTo>
                    <a:pt x="1339" y="550"/>
                  </a:lnTo>
                  <a:lnTo>
                    <a:pt x="1361" y="530"/>
                  </a:lnTo>
                  <a:lnTo>
                    <a:pt x="1374" y="512"/>
                  </a:lnTo>
                  <a:lnTo>
                    <a:pt x="1384" y="502"/>
                  </a:lnTo>
                  <a:lnTo>
                    <a:pt x="1386" y="499"/>
                  </a:lnTo>
                  <a:lnTo>
                    <a:pt x="1384" y="495"/>
                  </a:lnTo>
                  <a:lnTo>
                    <a:pt x="1374" y="483"/>
                  </a:lnTo>
                  <a:lnTo>
                    <a:pt x="1359" y="465"/>
                  </a:lnTo>
                  <a:lnTo>
                    <a:pt x="1339" y="443"/>
                  </a:lnTo>
                  <a:lnTo>
                    <a:pt x="1311" y="418"/>
                  </a:lnTo>
                  <a:lnTo>
                    <a:pt x="1280" y="388"/>
                  </a:lnTo>
                  <a:lnTo>
                    <a:pt x="1242" y="357"/>
                  </a:lnTo>
                  <a:lnTo>
                    <a:pt x="1201" y="325"/>
                  </a:lnTo>
                  <a:lnTo>
                    <a:pt x="1154" y="292"/>
                  </a:lnTo>
                  <a:lnTo>
                    <a:pt x="1103" y="262"/>
                  </a:lnTo>
                  <a:lnTo>
                    <a:pt x="1048" y="233"/>
                  </a:lnTo>
                  <a:lnTo>
                    <a:pt x="987" y="207"/>
                  </a:lnTo>
                  <a:lnTo>
                    <a:pt x="924" y="187"/>
                  </a:lnTo>
                  <a:lnTo>
                    <a:pt x="855" y="171"/>
                  </a:lnTo>
                  <a:lnTo>
                    <a:pt x="782" y="162"/>
                  </a:lnTo>
                  <a:lnTo>
                    <a:pt x="707" y="160"/>
                  </a:lnTo>
                  <a:lnTo>
                    <a:pt x="675" y="162"/>
                  </a:lnTo>
                  <a:lnTo>
                    <a:pt x="675" y="0"/>
                  </a:lnTo>
                  <a:close/>
                </a:path>
              </a:pathLst>
            </a:custGeom>
            <a:solidFill>
              <a:srgbClr val="76B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467120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Trebuchet MS" pitchFamily="34" charset="0"/>
        <a:ea typeface="+mn-ea"/>
        <a:cs typeface="+mn-cs"/>
      </a:defRPr>
    </a:lvl1pPr>
    <a:lvl2pPr marL="457200" algn="l" rtl="0" eaLnBrk="0" fontAlgn="base" hangingPunct="0">
      <a:spcBef>
        <a:spcPct val="30000"/>
      </a:spcBef>
      <a:spcAft>
        <a:spcPct val="0"/>
      </a:spcAft>
      <a:defRPr sz="1100" kern="1200">
        <a:solidFill>
          <a:schemeClr val="tx1"/>
        </a:solidFill>
        <a:latin typeface="Trebuchet MS" pitchFamily="34" charset="0"/>
        <a:ea typeface="+mn-ea"/>
        <a:cs typeface="+mn-cs"/>
      </a:defRPr>
    </a:lvl2pPr>
    <a:lvl3pPr marL="914400" algn="l" rtl="0" eaLnBrk="0" fontAlgn="base" hangingPunct="0">
      <a:spcBef>
        <a:spcPct val="30000"/>
      </a:spcBef>
      <a:spcAft>
        <a:spcPct val="0"/>
      </a:spcAft>
      <a:defRPr sz="1100" kern="1200">
        <a:solidFill>
          <a:schemeClr val="tx1"/>
        </a:solidFill>
        <a:latin typeface="Trebuchet MS" pitchFamily="34" charset="0"/>
        <a:ea typeface="+mn-ea"/>
        <a:cs typeface="+mn-cs"/>
      </a:defRPr>
    </a:lvl3pPr>
    <a:lvl4pPr marL="1371600" algn="l" rtl="0" eaLnBrk="0" fontAlgn="base" hangingPunct="0">
      <a:spcBef>
        <a:spcPct val="30000"/>
      </a:spcBef>
      <a:spcAft>
        <a:spcPct val="0"/>
      </a:spcAft>
      <a:defRPr sz="1100" kern="1200">
        <a:solidFill>
          <a:schemeClr val="tx1"/>
        </a:solidFill>
        <a:latin typeface="Trebuchet MS" pitchFamily="34" charset="0"/>
        <a:ea typeface="+mn-ea"/>
        <a:cs typeface="+mn-cs"/>
      </a:defRPr>
    </a:lvl4pPr>
    <a:lvl5pPr marL="1828800" algn="l" rtl="0" eaLnBrk="0" fontAlgn="base" hangingPunct="0">
      <a:spcBef>
        <a:spcPct val="30000"/>
      </a:spcBef>
      <a:spcAft>
        <a:spcPct val="0"/>
      </a:spcAft>
      <a:defRPr sz="1100" kern="1200">
        <a:solidFill>
          <a:schemeClr val="tx1"/>
        </a:solidFill>
        <a:latin typeface="Trebuchet MS"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course is entitled “Are we there yet?” Of course we’re not, that’s why you’re here.</a:t>
            </a:r>
          </a:p>
          <a:p>
            <a:endParaRPr lang="en-US" dirty="0"/>
          </a:p>
          <a:p>
            <a:r>
              <a:rPr lang="en-US" dirty="0"/>
              <a:t>The important questions are:</a:t>
            </a:r>
          </a:p>
          <a:p>
            <a:endParaRPr lang="en-US" dirty="0"/>
          </a:p>
          <a:p>
            <a:pPr marL="171450" indent="-171450">
              <a:buFontTx/>
              <a:buChar char="-"/>
            </a:pPr>
            <a:r>
              <a:rPr lang="en-US" dirty="0"/>
              <a:t>When will we be done with ray tracing?</a:t>
            </a:r>
          </a:p>
          <a:p>
            <a:pPr marL="171450" indent="-171450">
              <a:buFontTx/>
              <a:buChar char="-"/>
            </a:pPr>
            <a:r>
              <a:rPr lang="en-US" dirty="0"/>
              <a:t>What problems do we need to solve to get there?</a:t>
            </a:r>
          </a:p>
          <a:p>
            <a:pPr marL="171450" indent="-171450">
              <a:buFontTx/>
              <a:buChar char="-"/>
            </a:pPr>
            <a:r>
              <a:rPr lang="en-US" dirty="0"/>
              <a:t>How should we approach those problems?</a:t>
            </a:r>
          </a:p>
          <a:p>
            <a:pPr marL="171450" indent="-171450">
              <a:buFontTx/>
              <a:buChar char="-"/>
            </a:pPr>
            <a:endParaRPr lang="en-US" dirty="0"/>
          </a:p>
          <a:p>
            <a:pPr marL="171450" indent="-171450">
              <a:buFontTx/>
              <a:buChar char="-"/>
            </a:pPr>
            <a:r>
              <a:rPr lang="en-US" dirty="0"/>
              <a:t>When…What...How</a:t>
            </a:r>
          </a:p>
          <a:p>
            <a:pPr marL="171450" indent="-171450">
              <a:buFontTx/>
              <a:buChar cha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Let’s see what the past can teach us about the future to try and answer these.</a:t>
            </a:r>
          </a:p>
          <a:p>
            <a:pPr marL="171450" indent="-171450">
              <a:buFontTx/>
              <a:buChar char="-"/>
            </a:pPr>
            <a:endParaRPr lang="en-US" dirty="0"/>
          </a:p>
          <a:p>
            <a:pPr marL="171450" indent="-171450">
              <a:buFontTx/>
              <a:buChar char="-"/>
            </a:pPr>
            <a:endParaRPr lang="en-US" dirty="0"/>
          </a:p>
          <a:p>
            <a:pPr marL="0" indent="0">
              <a:buFontTx/>
              <a:buNone/>
            </a:pPr>
            <a:endParaRPr lang="en-US"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solidFill>
                  <a:prstClr val="black"/>
                </a:solidFill>
              </a:rPr>
              <a:pPr>
                <a:defRPr/>
              </a:pPr>
              <a:t>1</a:t>
            </a:fld>
            <a:endParaRPr lang="en-US" dirty="0">
              <a:solidFill>
                <a:prstClr val="black"/>
              </a:solidFill>
            </a:endParaRPr>
          </a:p>
        </p:txBody>
      </p:sp>
    </p:spTree>
    <p:extLst>
      <p:ext uri="{BB962C8B-B14F-4D97-AF65-F5344CB8AC3E}">
        <p14:creationId xmlns:p14="http://schemas.microsoft.com/office/powerpoint/2010/main" val="3758273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here’s a set of seven papers that give detailed systems descriptions of how offline rendering moved to path tracing and solved many of the problems they encountered.</a:t>
            </a:r>
          </a:p>
          <a:p>
            <a:endParaRPr lang="en-US" dirty="0"/>
          </a:p>
          <a:p>
            <a:r>
              <a:rPr lang="en-US" dirty="0"/>
              <a:t>Problems that I think we need solutions to for real-time ray tracing in the next five years.</a:t>
            </a:r>
          </a:p>
          <a:p>
            <a:endParaRPr lang="en-US" dirty="0"/>
          </a:p>
          <a:p>
            <a:r>
              <a:rPr lang="en-US" dirty="0"/>
              <a:t>Back to our story…</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11</a:t>
            </a:fld>
            <a:endParaRPr lang="en-US" dirty="0"/>
          </a:p>
        </p:txBody>
      </p:sp>
    </p:spTree>
    <p:extLst>
      <p:ext uri="{BB962C8B-B14F-4D97-AF65-F5344CB8AC3E}">
        <p14:creationId xmlns:p14="http://schemas.microsoft.com/office/powerpoint/2010/main" val="2213174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Games that REQUIRE ray tracing and can jettison many raster hacks.</a:t>
            </a:r>
          </a:p>
          <a:p>
            <a:endParaRPr lang="en-US" dirty="0"/>
          </a:p>
          <a:p>
            <a:r>
              <a:rPr lang="en-US" dirty="0"/>
              <a:t>Massively reduced engine maintenance and art costs, predictable, robust effects</a:t>
            </a:r>
          </a:p>
          <a:p>
            <a:endParaRPr lang="en-US" dirty="0"/>
          </a:p>
          <a:p>
            <a:r>
              <a:rPr lang="en-US" dirty="0"/>
              <a:t>Rays first for new looks:</a:t>
            </a:r>
          </a:p>
          <a:p>
            <a:r>
              <a:rPr lang="en-US" dirty="0"/>
              <a:t>	Unlimited lights, true area lights, all </a:t>
            </a:r>
            <a:r>
              <a:rPr lang="en-US" dirty="0" err="1"/>
              <a:t>emissives</a:t>
            </a:r>
            <a:r>
              <a:rPr lang="en-US" dirty="0"/>
              <a:t> as real lights</a:t>
            </a:r>
          </a:p>
          <a:p>
            <a:r>
              <a:rPr lang="en-US" dirty="0"/>
              <a:t>	Lots of dynamic lighting</a:t>
            </a:r>
          </a:p>
          <a:p>
            <a:r>
              <a:rPr lang="en-US" dirty="0"/>
              <a:t>	Not afraid of glass, water, and shiny metal</a:t>
            </a:r>
          </a:p>
          <a:p>
            <a:r>
              <a:rPr lang="en-US" dirty="0"/>
              <a:t>Raster accelerator:</a:t>
            </a:r>
          </a:p>
          <a:p>
            <a:r>
              <a:rPr lang="en-US" dirty="0"/>
              <a:t>	Primary visibility and spot-light shadows</a:t>
            </a:r>
          </a:p>
          <a:p>
            <a:r>
              <a:rPr lang="en-US" dirty="0"/>
              <a:t>	SSRT and SSAO accelerators failing over to ray tracing</a:t>
            </a:r>
          </a:p>
          <a:p>
            <a:endParaRPr lang="en-US" dirty="0"/>
          </a:p>
          <a:p>
            <a:r>
              <a:rPr lang="en-US" dirty="0"/>
              <a:t>That was my analysis of “WHEN” we can expect advances. Let’s dig into the specific problems.</a:t>
            </a:r>
          </a:p>
          <a:p>
            <a:endParaRPr lang="en-US" baseline="0"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12</a:t>
            </a:fld>
            <a:endParaRPr lang="en-US" dirty="0"/>
          </a:p>
        </p:txBody>
      </p:sp>
    </p:spTree>
    <p:extLst>
      <p:ext uri="{BB962C8B-B14F-4D97-AF65-F5344CB8AC3E}">
        <p14:creationId xmlns:p14="http://schemas.microsoft.com/office/powerpoint/2010/main" val="4183992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the four things that we deal with in rendering are materials, geometry, lights, and sampling…and each one of those presents a unique challenge for real-time ray tracing.</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13</a:t>
            </a:fld>
            <a:endParaRPr lang="en-US" dirty="0"/>
          </a:p>
        </p:txBody>
      </p:sp>
    </p:spTree>
    <p:extLst>
      <p:ext uri="{BB962C8B-B14F-4D97-AF65-F5344CB8AC3E}">
        <p14:creationId xmlns:p14="http://schemas.microsoft.com/office/powerpoint/2010/main" val="3685876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what programmers know. Small, simple, coherent is fast. So, what do artists do?</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15</a:t>
            </a:fld>
            <a:endParaRPr lang="en-US" dirty="0"/>
          </a:p>
        </p:txBody>
      </p:sp>
    </p:spTree>
    <p:extLst>
      <p:ext uri="{BB962C8B-B14F-4D97-AF65-F5344CB8AC3E}">
        <p14:creationId xmlns:p14="http://schemas.microsoft.com/office/powerpoint/2010/main" val="1872993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definitely isn’t’ small. And it is full of data dependence. But even worse, that’s just one material. While one ray hit is evaluating this, some other ray is hitting another material…and another material…and they’re all incoherent</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16</a:t>
            </a:fld>
            <a:endParaRPr lang="en-US" dirty="0"/>
          </a:p>
        </p:txBody>
      </p:sp>
    </p:spTree>
    <p:extLst>
      <p:ext uri="{BB962C8B-B14F-4D97-AF65-F5344CB8AC3E}">
        <p14:creationId xmlns:p14="http://schemas.microsoft.com/office/powerpoint/2010/main" val="631438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“Alpha” test is inefficient on both CPU and GPU: leaves tight traversal kernel or accelerated traversal core</a:t>
            </a:r>
          </a:p>
          <a:p>
            <a:endParaRPr lang="en-US" dirty="0"/>
          </a:p>
          <a:p>
            <a:r>
              <a:rPr lang="en-US" dirty="0"/>
              <a:t>Need fixed-function support, but:</a:t>
            </a:r>
          </a:p>
          <a:p>
            <a:pPr marL="285750" indent="-285750">
              <a:buFont typeface="Arial" panose="020B0604020202020204" pitchFamily="34" charset="0"/>
              <a:buChar char="•"/>
            </a:pPr>
            <a:r>
              <a:rPr lang="en-US" dirty="0"/>
              <a:t>API/HW must agree with engine on material model</a:t>
            </a:r>
          </a:p>
          <a:p>
            <a:pPr marL="285750" indent="-285750">
              <a:buFont typeface="Arial" panose="020B0604020202020204" pitchFamily="34" charset="0"/>
              <a:buChar char="•"/>
            </a:pPr>
            <a:r>
              <a:rPr lang="en-US" dirty="0"/>
              <a:t>Cannot afford unconstrained graphs </a:t>
            </a:r>
          </a:p>
          <a:p>
            <a:endParaRPr lang="en-US" dirty="0"/>
          </a:p>
          <a:p>
            <a:r>
              <a:rPr lang="en-US" dirty="0"/>
              <a:t>Complicated by level-of-detail, which yields fractional alpha:</a:t>
            </a:r>
          </a:p>
          <a:p>
            <a:pPr marL="285750" indent="-285750">
              <a:buFont typeface="Arial" panose="020B0604020202020204" pitchFamily="34" charset="0"/>
              <a:buChar char="•"/>
            </a:pPr>
            <a:r>
              <a:rPr lang="en-US" dirty="0"/>
              <a:t>Stochastic coverage is an active research area, e.g., Hashed alpha testing, Wyman &amp; McGuire I3D’17</a:t>
            </a:r>
          </a:p>
          <a:p>
            <a:pPr marL="285750" indent="-285750">
              <a:buFont typeface="Arial" panose="020B0604020202020204" pitchFamily="34" charset="0"/>
              <a:buChar char="•"/>
            </a:pPr>
            <a:r>
              <a:rPr lang="en-US" dirty="0"/>
              <a:t>Interacts with motion blur, decals, fog, depth of field, and shadowing</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18</a:t>
            </a:fld>
            <a:endParaRPr lang="en-US" dirty="0"/>
          </a:p>
        </p:txBody>
      </p:sp>
    </p:spTree>
    <p:extLst>
      <p:ext uri="{BB962C8B-B14F-4D97-AF65-F5344CB8AC3E}">
        <p14:creationId xmlns:p14="http://schemas.microsoft.com/office/powerpoint/2010/main" val="3697864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dirty="0"/>
              <a:t>Games have </a:t>
            </a:r>
            <a:r>
              <a:rPr lang="en-US" sz="1100" i="1" dirty="0"/>
              <a:t>big </a:t>
            </a:r>
            <a:r>
              <a:rPr lang="en-US" sz="1100" i="0" dirty="0"/>
              <a:t>worlds today. We take for granted that we can stream endless materials and geometry in as the camera moves.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i="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i="0" dirty="0"/>
              <a:t>First generation ray tracing in games is struggling with this.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dirty="0"/>
              <a:t>But this is mainly driver &amp; API issue…will “just happen” as software and hardware vendors get more experience working together on ray tracing for games.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dirty="0"/>
              <a:t>Somebody has to make it “just happen”, but I don’t think it is an open research problem.</a:t>
            </a:r>
          </a:p>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20</a:t>
            </a:fld>
            <a:endParaRPr lang="en-US" dirty="0"/>
          </a:p>
        </p:txBody>
      </p:sp>
    </p:spTree>
    <p:extLst>
      <p:ext uri="{BB962C8B-B14F-4D97-AF65-F5344CB8AC3E}">
        <p14:creationId xmlns:p14="http://schemas.microsoft.com/office/powerpoint/2010/main" val="3766768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tough one. Many games today have hundreds of animated characters and trees visible at any time, because animating instances is really efficient in the rasterization pipeline.</a:t>
            </a:r>
          </a:p>
          <a:p>
            <a:endParaRPr lang="en-US" dirty="0"/>
          </a:p>
          <a:p>
            <a:r>
              <a:rPr lang="en-US" dirty="0"/>
              <a:t>But animated instances are a hard problem in ray tracing. Film never solved this in a massively parallel way—they basically have giant caches for globally locking and expanding instances when rays approach them. That doesn’t work on a GPU.</a:t>
            </a:r>
          </a:p>
          <a:p>
            <a:endParaRPr lang="en-US" dirty="0"/>
          </a:p>
          <a:p>
            <a:r>
              <a:rPr lang="en-US" dirty="0"/>
              <a:t>Game ray tracing today has to proactively expand and animate all instances, even if no rays go near them, and can’t handle level of detail for them. That’s a “Baking” approach. But this kind of geometry expansion won’t scale to 300 zombies or ten thousand trees. So, this is a big problem.</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21</a:t>
            </a:fld>
            <a:endParaRPr lang="en-US" dirty="0"/>
          </a:p>
        </p:txBody>
      </p:sp>
    </p:spTree>
    <p:extLst>
      <p:ext uri="{BB962C8B-B14F-4D97-AF65-F5344CB8AC3E}">
        <p14:creationId xmlns:p14="http://schemas.microsoft.com/office/powerpoint/2010/main" val="33267796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Sampling a few small lights is not hard.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But when you have a scene like this and the artists want it to “just work” without hacking which are real lights and which are fake…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Sampling environment maps, </a:t>
            </a:r>
            <a:r>
              <a:rPr lang="en-US" dirty="0" err="1"/>
              <a:t>emissives</a:t>
            </a:r>
            <a:r>
              <a:rPr lang="en-US" dirty="0"/>
              <a:t>, scenes with tens of thousands of lights…</a:t>
            </a:r>
          </a:p>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23</a:t>
            </a:fld>
            <a:endParaRPr lang="en-US" dirty="0"/>
          </a:p>
        </p:txBody>
      </p:sp>
    </p:spTree>
    <p:extLst>
      <p:ext uri="{BB962C8B-B14F-4D97-AF65-F5344CB8AC3E}">
        <p14:creationId xmlns:p14="http://schemas.microsoft.com/office/powerpoint/2010/main" val="837633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We’re going to have to solve this stochastically, so it comes down to the question of which few lights to sample at each pixel.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24</a:t>
            </a:fld>
            <a:endParaRPr lang="en-US" dirty="0"/>
          </a:p>
        </p:txBody>
      </p:sp>
    </p:spTree>
    <p:extLst>
      <p:ext uri="{BB962C8B-B14F-4D97-AF65-F5344CB8AC3E}">
        <p14:creationId xmlns:p14="http://schemas.microsoft.com/office/powerpoint/2010/main" val="2804206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I’ve simplified the timeline and captions here by omitting early good ideas that didn’t quite impact the market, but this is accurate in the essential points.</a:t>
            </a:r>
          </a:p>
          <a:p>
            <a:endParaRPr lang="en-US" dirty="0"/>
          </a:p>
          <a:p>
            <a:r>
              <a:rPr lang="en-US" dirty="0"/>
              <a:t>Here we go. GAMING became VIDEO gaming in 1958 with the research demo Tennis for Two.</a:t>
            </a:r>
          </a:p>
          <a:p>
            <a:r>
              <a:rPr lang="en-US" dirty="0"/>
              <a:t>Two decades later, we got home gaming with Atari.</a:t>
            </a:r>
          </a:p>
          <a:p>
            <a:r>
              <a:rPr lang="en-US" dirty="0"/>
              <a:t>Two decades after that, the first discrete PC GPU</a:t>
            </a:r>
          </a:p>
          <a:p>
            <a:r>
              <a:rPr lang="en-US" dirty="0"/>
              <a:t>And last year, two decades after the PC GPU, we got the first mainstream </a:t>
            </a:r>
            <a:r>
              <a:rPr lang="en-US" b="1" dirty="0"/>
              <a:t>ray tracing </a:t>
            </a:r>
            <a:r>
              <a:rPr lang="en-US" dirty="0"/>
              <a:t>GPU for gaming.</a:t>
            </a:r>
          </a:p>
          <a:p>
            <a:endParaRPr lang="en-US" dirty="0"/>
          </a:p>
          <a:p>
            <a:r>
              <a:rPr lang="en-US" dirty="0"/>
              <a:t>Every 20 years.</a:t>
            </a:r>
          </a:p>
          <a:p>
            <a:r>
              <a:rPr lang="en-US" dirty="0"/>
              <a:t>So we are now at the START of the real-time ray tracing revolution in games.</a:t>
            </a:r>
          </a:p>
          <a:p>
            <a:endParaRPr lang="en-US" dirty="0"/>
          </a:p>
          <a:p>
            <a:r>
              <a:rPr lang="en-US" dirty="0"/>
              <a:t>This is a big deal—for many game programmers, this kind of graphics revolution has never occurred during their professional lives.</a:t>
            </a:r>
          </a:p>
          <a:p>
            <a:endParaRPr lang="en-US" dirty="0"/>
          </a:p>
          <a:p>
            <a:r>
              <a:rPr lang="en-US" dirty="0"/>
              <a:t>So, let me make another observation, especially for those of you who have never seen this happen before. </a:t>
            </a:r>
          </a:p>
          <a:p>
            <a:endParaRPr lang="en-US" dirty="0"/>
          </a:p>
          <a:p>
            <a:r>
              <a:rPr lang="en-US" dirty="0"/>
              <a:t>When revolutionary tech appears, it first is in one place and has a tiny base. But it only takes about five years for everyone to catch up with these innovations, and then we accelerate from first mover to pervasive and taken for granted. Watch:</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a:t>
            </a:fld>
            <a:endParaRPr lang="en-US" dirty="0"/>
          </a:p>
        </p:txBody>
      </p:sp>
    </p:spTree>
    <p:extLst>
      <p:ext uri="{BB962C8B-B14F-4D97-AF65-F5344CB8AC3E}">
        <p14:creationId xmlns:p14="http://schemas.microsoft.com/office/powerpoint/2010/main" val="14628734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25</a:t>
            </a:fld>
            <a:endParaRPr lang="en-US" dirty="0"/>
          </a:p>
        </p:txBody>
      </p:sp>
    </p:spTree>
    <p:extLst>
      <p:ext uri="{BB962C8B-B14F-4D97-AF65-F5344CB8AC3E}">
        <p14:creationId xmlns:p14="http://schemas.microsoft.com/office/powerpoint/2010/main" val="409390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Advantages:</a:t>
            </a:r>
          </a:p>
          <a:p>
            <a:r>
              <a:rPr lang="en-US" dirty="0"/>
              <a:t>	Essential last-step boost—even film uses it</a:t>
            </a:r>
          </a:p>
          <a:p>
            <a:r>
              <a:rPr lang="en-US" dirty="0"/>
              <a:t>	Diminishing returns: O(n</a:t>
            </a:r>
            <a:r>
              <a:rPr lang="en-US" baseline="30000" dirty="0"/>
              <a:t>2</a:t>
            </a:r>
            <a:r>
              <a:rPr lang="en-US" dirty="0"/>
              <a:t>) Monte Carlo convergence favors reconstruction</a:t>
            </a:r>
          </a:p>
          <a:p>
            <a:r>
              <a:rPr lang="en-US" dirty="0"/>
              <a:t>Challenges:</a:t>
            </a:r>
          </a:p>
          <a:p>
            <a:r>
              <a:rPr lang="en-US" dirty="0"/>
              <a:t>	Time spent denoising is time hiding errors instead of getting better data</a:t>
            </a:r>
          </a:p>
          <a:p>
            <a:r>
              <a:rPr lang="en-US" dirty="0"/>
              <a:t>	Film denoising barely works and assumes 100’s of rays per pixel</a:t>
            </a:r>
          </a:p>
          <a:p>
            <a:r>
              <a:rPr lang="en-US" dirty="0"/>
              <a:t>	Bandwidth-limited; hard to accelerate</a:t>
            </a:r>
          </a:p>
          <a:p>
            <a:r>
              <a:rPr lang="en-US" dirty="0"/>
              <a:t>	Low </a:t>
            </a:r>
            <a:r>
              <a:rPr lang="en-US" dirty="0" err="1"/>
              <a:t>spp</a:t>
            </a:r>
            <a:r>
              <a:rPr lang="en-US" dirty="0"/>
              <a:t> real-time denoisers only for large, static, in-focus, opaque, rough surfaces 	(volumes, </a:t>
            </a:r>
            <a:r>
              <a:rPr lang="en-US" dirty="0" err="1"/>
              <a:t>transparents</a:t>
            </a:r>
            <a:r>
              <a:rPr lang="en-US" dirty="0"/>
              <a:t>, complex reflections, small features, motion blur, depth of field)</a:t>
            </a:r>
          </a:p>
          <a:p>
            <a:endParaRPr lang="en-US" dirty="0"/>
          </a:p>
          <a:p>
            <a:r>
              <a:rPr lang="en-US" dirty="0"/>
              <a:t>This noise issue leads us to an inherent tension in rendering, which I’ll address two ways.</a:t>
            </a:r>
          </a:p>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27</a:t>
            </a:fld>
            <a:endParaRPr lang="en-US" dirty="0"/>
          </a:p>
        </p:txBody>
      </p:sp>
    </p:spTree>
    <p:extLst>
      <p:ext uri="{BB962C8B-B14F-4D97-AF65-F5344CB8AC3E}">
        <p14:creationId xmlns:p14="http://schemas.microsoft.com/office/powerpoint/2010/main" val="15467853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render this scene, or any glass holding liquid, the renderer needs to be able to handle paths that are at </a:t>
            </a:r>
            <a:r>
              <a:rPr lang="en-US" i="1" dirty="0"/>
              <a:t>least</a:t>
            </a:r>
            <a:r>
              <a:rPr lang="en-US" dirty="0"/>
              <a:t> 7 nodes deep:</a:t>
            </a:r>
          </a:p>
          <a:p>
            <a:endParaRPr lang="en-US" dirty="0"/>
          </a:p>
          <a:p>
            <a:r>
              <a:rPr lang="en-US" dirty="0"/>
              <a:t>air-glass-liquid to get in, glass-air-background to get out, and then to some light source. If you expect to see global illumination through glass, then you’d better have something like 10-deep paths.</a:t>
            </a:r>
          </a:p>
          <a:p>
            <a:endParaRPr lang="en-US" dirty="0"/>
          </a:p>
          <a:p>
            <a:r>
              <a:rPr lang="en-US" dirty="0"/>
              <a:t>This is actually an easy case…</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29</a:t>
            </a:fld>
            <a:endParaRPr lang="en-US" dirty="0"/>
          </a:p>
        </p:txBody>
      </p:sp>
    </p:spTree>
    <p:extLst>
      <p:ext uri="{BB962C8B-B14F-4D97-AF65-F5344CB8AC3E}">
        <p14:creationId xmlns:p14="http://schemas.microsoft.com/office/powerpoint/2010/main" val="319153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might need paths of depth 30 or more. This is a problem because you can easily imagine scenes where some paths have length three and some have length 30.</a:t>
            </a:r>
          </a:p>
          <a:p>
            <a:endParaRPr lang="en-US" dirty="0"/>
          </a:p>
          <a:p>
            <a:r>
              <a:rPr lang="en-US" dirty="0"/>
              <a:t>This is the same problem as the reflective case that Alex showed this morning where a many pixels are shallow but the headlights of a car go hundreds of events deep</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30</a:t>
            </a:fld>
            <a:endParaRPr lang="en-US" dirty="0"/>
          </a:p>
        </p:txBody>
      </p:sp>
    </p:spTree>
    <p:extLst>
      <p:ext uri="{BB962C8B-B14F-4D97-AF65-F5344CB8AC3E}">
        <p14:creationId xmlns:p14="http://schemas.microsoft.com/office/powerpoint/2010/main" val="3596281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Iray</a:t>
            </a:r>
            <a:r>
              <a:rPr lang="en-US" dirty="0"/>
              <a:t> cares about that case because it is used for predictive rendering in the </a:t>
            </a:r>
            <a:r>
              <a:rPr lang="en-US"/>
              <a:t>design industry…</a:t>
            </a:r>
            <a:r>
              <a:rPr lang="en-US" dirty="0"/>
              <a:t>but hair, glass, and water are situations that happen more frequently in games and where players will really notice if we try to simplify the geometry.</a:t>
            </a:r>
          </a:p>
          <a:p>
            <a:endParaRPr lang="en-US" dirty="0"/>
          </a:p>
          <a:p>
            <a:r>
              <a:rPr lang="en-US" dirty="0"/>
              <a:t>The only way to tackle this is some kind of load balancing and work stealing. So it is an operating-system style scheduling problem, but across hundreds of millions of rays…</a:t>
            </a:r>
          </a:p>
          <a:p>
            <a:endParaRPr lang="en-US" dirty="0"/>
          </a:p>
          <a:p>
            <a:r>
              <a:rPr lang="en-US" dirty="0"/>
              <a:t>This scheduling issue is really a core problem that keeps arising.</a:t>
            </a:r>
          </a:p>
          <a:p>
            <a:r>
              <a:rPr lang="en-US" dirty="0"/>
              <a:t>- Material incoherence</a:t>
            </a:r>
          </a:p>
          <a:p>
            <a:r>
              <a:rPr lang="en-US" dirty="0"/>
              <a:t>- Traversal incoherence</a:t>
            </a:r>
          </a:p>
          <a:p>
            <a:endParaRPr lang="en-US" dirty="0"/>
          </a:p>
          <a:p>
            <a:r>
              <a:rPr lang="en-US" dirty="0"/>
              <a:t>…and the big one, which I’ve saved for last:</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31</a:t>
            </a:fld>
            <a:endParaRPr lang="en-US" dirty="0"/>
          </a:p>
        </p:txBody>
      </p:sp>
    </p:spTree>
    <p:extLst>
      <p:ext uri="{BB962C8B-B14F-4D97-AF65-F5344CB8AC3E}">
        <p14:creationId xmlns:p14="http://schemas.microsoft.com/office/powerpoint/2010/main" val="26307245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Monte Carlo converges fastest when the paths look like the diagram on the left.</a:t>
            </a:r>
          </a:p>
          <a:p>
            <a:r>
              <a:rPr lang="en-US" dirty="0"/>
              <a:t>Parallel processors run fastest when the paths look like the diagram on the right.</a:t>
            </a:r>
          </a:p>
          <a:p>
            <a:endParaRPr lang="en-US" dirty="0"/>
          </a:p>
          <a:p>
            <a:r>
              <a:rPr lang="en-US" dirty="0"/>
              <a:t>This is a really tricky case where theory hits systems, or math hits engineering.</a:t>
            </a:r>
          </a:p>
          <a:p>
            <a:endParaRPr lang="en-US" dirty="0"/>
          </a:p>
          <a:p>
            <a:r>
              <a:rPr lang="en-US" dirty="0"/>
              <a:t>The most important problem in REAL-TIME rendering is reconciling this disconnect (and the problem is pretty relevant to offline rendering as well, since time and electricity aren’t free.)</a:t>
            </a:r>
          </a:p>
          <a:p>
            <a:endParaRPr lang="en-US" dirty="0"/>
          </a:p>
          <a:p>
            <a:r>
              <a:rPr lang="en-US" dirty="0"/>
              <a:t>The papers I’ve listed have some really promising ideas in this space. I think they need to be revisited in the context of real-time ray tracing.</a:t>
            </a:r>
          </a:p>
          <a:p>
            <a:endParaRPr lang="en-US" dirty="0"/>
          </a:p>
          <a:p>
            <a:r>
              <a:rPr lang="en-US" dirty="0"/>
              <a:t>I started this talk by framing the entire course as three questions. Everything up until now was supporting arguments so that in my last two slides I can give my answers to those questions.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32</a:t>
            </a:fld>
            <a:endParaRPr lang="en-US" dirty="0"/>
          </a:p>
        </p:txBody>
      </p:sp>
    </p:spTree>
    <p:extLst>
      <p:ext uri="{BB962C8B-B14F-4D97-AF65-F5344CB8AC3E}">
        <p14:creationId xmlns:p14="http://schemas.microsoft.com/office/powerpoint/2010/main" val="13249384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When will we be done?</a:t>
            </a:r>
          </a:p>
          <a:p>
            <a:pPr marL="0" indent="0">
              <a:buNone/>
            </a:pPr>
            <a:endParaRPr lang="en-US" dirty="0"/>
          </a:p>
          <a:p>
            <a:pPr marL="0" indent="0">
              <a:buNone/>
            </a:pPr>
            <a:r>
              <a:rPr lang="en-US" dirty="0"/>
              <a:t>Few problems are truly ever “solved”, but things get good enough. Floating point is solved. Watertight rasterization is solved. Word processing is solved. </a:t>
            </a:r>
          </a:p>
          <a:p>
            <a:pPr marL="0" indent="0">
              <a:buNone/>
            </a:pPr>
            <a:endParaRPr lang="en-US" dirty="0"/>
          </a:p>
          <a:p>
            <a:pPr marL="0" indent="0">
              <a:buNone/>
            </a:pPr>
            <a:r>
              <a:rPr lang="en-US" dirty="0"/>
              <a:t>I believe it is </a:t>
            </a:r>
            <a:r>
              <a:rPr lang="en-US" i="1" dirty="0"/>
              <a:t>technologically</a:t>
            </a:r>
            <a:r>
              <a:rPr lang="en-US" dirty="0"/>
              <a:t> </a:t>
            </a:r>
            <a:r>
              <a:rPr lang="en-US" i="1" dirty="0"/>
              <a:t>possible </a:t>
            </a:r>
            <a:r>
              <a:rPr lang="en-US" i="0" dirty="0"/>
              <a:t>to solve ray tracing to the level of new AAA games requiring a ray tracing GPU by 2023.</a:t>
            </a:r>
          </a:p>
          <a:p>
            <a:pPr marL="0" indent="0">
              <a:buNone/>
            </a:pPr>
            <a:endParaRPr lang="en-US" i="0" dirty="0"/>
          </a:p>
          <a:p>
            <a:pPr marL="0" indent="0">
              <a:buNone/>
            </a:pPr>
            <a:r>
              <a:rPr lang="en-US" i="0" dirty="0"/>
              <a:t>And that by 2035 many games could be directly path traced.</a:t>
            </a:r>
          </a:p>
          <a:p>
            <a:endParaRPr lang="en-US" dirty="0"/>
          </a:p>
          <a:p>
            <a:pPr marL="171450" indent="-171450">
              <a:buFontTx/>
              <a:buChar char="-"/>
            </a:pPr>
            <a:r>
              <a:rPr lang="en-US" dirty="0"/>
              <a:t>When will we be done with ray tracing?</a:t>
            </a:r>
          </a:p>
          <a:p>
            <a:pPr marL="171450" indent="-171450">
              <a:buFontTx/>
              <a:buChar char="-"/>
            </a:pPr>
            <a:r>
              <a:rPr lang="en-US" dirty="0"/>
              <a:t>What problems do we need to solve to get there?</a:t>
            </a:r>
          </a:p>
          <a:p>
            <a:pPr marL="171450" indent="-171450">
              <a:buFontTx/>
              <a:buChar char="-"/>
            </a:pPr>
            <a:r>
              <a:rPr lang="en-US" dirty="0"/>
              <a:t>What are the most promising approaches?</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33</a:t>
            </a:fld>
            <a:endParaRPr lang="en-US" dirty="0"/>
          </a:p>
        </p:txBody>
      </p:sp>
    </p:spTree>
    <p:extLst>
      <p:ext uri="{BB962C8B-B14F-4D97-AF65-F5344CB8AC3E}">
        <p14:creationId xmlns:p14="http://schemas.microsoft.com/office/powerpoint/2010/main" val="34200291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When will we be done?</a:t>
            </a:r>
          </a:p>
          <a:p>
            <a:pPr marL="0" indent="0">
              <a:buNone/>
            </a:pPr>
            <a:endParaRPr lang="en-US" dirty="0"/>
          </a:p>
          <a:p>
            <a:pPr marL="0" indent="0">
              <a:buNone/>
            </a:pPr>
            <a:r>
              <a:rPr lang="en-US" dirty="0"/>
              <a:t>Few problems are truly ever “solved”, but things get good enough. Floating point is solved. Watertight rasterization is solved. Word processing is solved. </a:t>
            </a:r>
          </a:p>
          <a:p>
            <a:pPr marL="0" indent="0">
              <a:buNone/>
            </a:pPr>
            <a:endParaRPr lang="en-US" dirty="0"/>
          </a:p>
          <a:p>
            <a:pPr marL="0" indent="0">
              <a:buNone/>
            </a:pPr>
            <a:r>
              <a:rPr lang="en-US" dirty="0"/>
              <a:t>I believe it is </a:t>
            </a:r>
            <a:r>
              <a:rPr lang="en-US" i="1" dirty="0"/>
              <a:t>technologically</a:t>
            </a:r>
            <a:r>
              <a:rPr lang="en-US" dirty="0"/>
              <a:t> </a:t>
            </a:r>
            <a:r>
              <a:rPr lang="en-US" i="1" dirty="0"/>
              <a:t>possible </a:t>
            </a:r>
            <a:r>
              <a:rPr lang="en-US" i="0" dirty="0"/>
              <a:t>to solve ray tracing to the level of new AAA games requiring a ray tracing GPU by 2023.</a:t>
            </a:r>
          </a:p>
          <a:p>
            <a:pPr marL="0" indent="0">
              <a:buNone/>
            </a:pPr>
            <a:endParaRPr lang="en-US" i="0" dirty="0"/>
          </a:p>
          <a:p>
            <a:pPr marL="0" indent="0">
              <a:buNone/>
            </a:pPr>
            <a:r>
              <a:rPr lang="en-US" i="0" dirty="0"/>
              <a:t>And that by 2035 many games could be directly path traced.</a:t>
            </a:r>
          </a:p>
          <a:p>
            <a:pPr marL="0" indent="0">
              <a:buNone/>
            </a:pPr>
            <a:endParaRPr lang="en-US" i="0" dirty="0"/>
          </a:p>
          <a:p>
            <a:pPr marL="0" indent="0">
              <a:buNone/>
            </a:pPr>
            <a:r>
              <a:rPr lang="en-US" i="0" dirty="0"/>
              <a:t>My argument here is historical from looking at graphics revolutions in both game and film rendering, and supported by an estimate of how difficult the relevant problems are. So, question 2: what are the problems?</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34</a:t>
            </a:fld>
            <a:endParaRPr lang="en-US" dirty="0"/>
          </a:p>
        </p:txBody>
      </p:sp>
    </p:spTree>
    <p:extLst>
      <p:ext uri="{BB962C8B-B14F-4D97-AF65-F5344CB8AC3E}">
        <p14:creationId xmlns:p14="http://schemas.microsoft.com/office/powerpoint/2010/main" val="22399296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35</a:t>
            </a:fld>
            <a:endParaRPr lang="en-US" dirty="0"/>
          </a:p>
        </p:txBody>
      </p:sp>
    </p:spTree>
    <p:extLst>
      <p:ext uri="{BB962C8B-B14F-4D97-AF65-F5344CB8AC3E}">
        <p14:creationId xmlns:p14="http://schemas.microsoft.com/office/powerpoint/2010/main" val="34918852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i="0" dirty="0">
              <a:solidFill>
                <a:schemeClr val="bg2"/>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0" dirty="0">
                <a:solidFill>
                  <a:schemeClr val="bg2"/>
                </a:solidFill>
              </a:rPr>
              <a:t>We’ve largely been attacking each of the pieces of rendering independently. I think everyone is coming to the conclusion that the big wins will be from considering sampling and reconstruction as a unified problem, and we’re starting to see results there.</a:t>
            </a:r>
          </a:p>
          <a:p>
            <a:pPr marL="0" indent="0">
              <a:buNone/>
            </a:pPr>
            <a:endParaRPr lang="en-US" dirty="0"/>
          </a:p>
          <a:p>
            <a:pPr marL="0" indent="0">
              <a:buNone/>
            </a:pPr>
            <a:r>
              <a:rPr lang="en-US" dirty="0"/>
              <a:t>I’d cluster these as:</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36</a:t>
            </a:fld>
            <a:endParaRPr lang="en-US" dirty="0"/>
          </a:p>
        </p:txBody>
      </p:sp>
    </p:spTree>
    <p:extLst>
      <p:ext uri="{BB962C8B-B14F-4D97-AF65-F5344CB8AC3E}">
        <p14:creationId xmlns:p14="http://schemas.microsoft.com/office/powerpoint/2010/main" val="565953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1958: first game</a:t>
            </a:r>
          </a:p>
          <a:p>
            <a:r>
              <a:rPr lang="en-US" dirty="0"/>
              <a:t>Five years later, the final version of Spacewar! is running on every computer.</a:t>
            </a:r>
          </a:p>
          <a:p>
            <a:endParaRPr lang="en-US" dirty="0"/>
          </a:p>
          <a:p>
            <a:r>
              <a:rPr lang="en-US" dirty="0"/>
              <a:t>1979: First gaming PC</a:t>
            </a:r>
          </a:p>
          <a:p>
            <a:r>
              <a:rPr lang="en-US" dirty="0"/>
              <a:t>About five years later, we have The Legend of Zelda and Super Mario Bros because the NES is available worldwide.</a:t>
            </a:r>
          </a:p>
          <a:p>
            <a:endParaRPr lang="en-US" dirty="0"/>
          </a:p>
          <a:p>
            <a:r>
              <a:rPr lang="en-US" dirty="0"/>
              <a:t>1999: First GPU</a:t>
            </a:r>
          </a:p>
          <a:p>
            <a:r>
              <a:rPr lang="en-US" dirty="0"/>
              <a:t>About five years later, we have the games that require not only a GPU, but a </a:t>
            </a:r>
            <a:r>
              <a:rPr lang="en-US" i="1" dirty="0"/>
              <a:t>programmable</a:t>
            </a:r>
            <a:r>
              <a:rPr lang="en-US" dirty="0"/>
              <a:t> GPU</a:t>
            </a:r>
          </a:p>
          <a:p>
            <a:endParaRPr lang="en-US" dirty="0"/>
          </a:p>
          <a:p>
            <a:r>
              <a:rPr lang="en-US" dirty="0"/>
              <a:t>So, I predict that by 2023 ray tracing technology will be pervasive across every GPU, on every gaming platform. We’re going to see games that REQUIRE ray tracing GPUs rather than just take advantage of them.</a:t>
            </a:r>
          </a:p>
          <a:p>
            <a:endParaRPr lang="en-US" dirty="0"/>
          </a:p>
          <a:p>
            <a:r>
              <a:rPr lang="en-US" dirty="0"/>
              <a:t>But it isn’t going to happen on its own. We have to create this future. You and me, AMD, Intel, NVIDIA, Microsoft, Activision, EA, Ubisoft, all of us.</a:t>
            </a:r>
          </a:p>
          <a:p>
            <a:endParaRPr lang="en-US" dirty="0"/>
          </a:p>
          <a:p>
            <a:r>
              <a:rPr lang="en-US" dirty="0"/>
              <a:t>To make a strategy for how to do that, let’s again learn from the past.</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a:t>
            </a:fld>
            <a:endParaRPr lang="en-US" dirty="0"/>
          </a:p>
        </p:txBody>
      </p:sp>
    </p:spTree>
    <p:extLst>
      <p:ext uri="{BB962C8B-B14F-4D97-AF65-F5344CB8AC3E}">
        <p14:creationId xmlns:p14="http://schemas.microsoft.com/office/powerpoint/2010/main" val="42048615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a:p>
            <a:pPr marL="0" indent="0">
              <a:buNone/>
            </a:pPr>
            <a:r>
              <a:rPr lang="en-US" dirty="0"/>
              <a:t>And what are the most promising approaches?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Well, I think we need to tackle scheduling, decoupling, and holistic rendering head on. </a:t>
            </a:r>
          </a:p>
          <a:p>
            <a:pPr marL="0" indent="0">
              <a:buNone/>
            </a:pPr>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37</a:t>
            </a:fld>
            <a:endParaRPr lang="en-US" dirty="0"/>
          </a:p>
        </p:txBody>
      </p:sp>
    </p:spTree>
    <p:extLst>
      <p:ext uri="{BB962C8B-B14F-4D97-AF65-F5344CB8AC3E}">
        <p14:creationId xmlns:p14="http://schemas.microsoft.com/office/powerpoint/2010/main" val="31690429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I’ve already presented the details of each of the subproblems and those four papers that I think are ready to be revisited. I’d summarize that as look at the approaches in recent work by these folks…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And listening to the core problems (not necessarily the short-term solutions) that game developers are already describing for a crash course in the systems constraints.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38</a:t>
            </a:fld>
            <a:endParaRPr lang="en-US" dirty="0"/>
          </a:p>
        </p:txBody>
      </p:sp>
    </p:spTree>
    <p:extLst>
      <p:ext uri="{BB962C8B-B14F-4D97-AF65-F5344CB8AC3E}">
        <p14:creationId xmlns:p14="http://schemas.microsoft.com/office/powerpoint/2010/main" val="12670833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Well, I think we need to tackle scheduling, decoupling, and holistic rendering head 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I’ve already presented the details of each of the subproblems and those four papers that I think are ready to be revisited. I’d summarize that as look at the approaches in recent work by these folks…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And although the short-term solutions from any title are not likely to stand the test of time right now, you should be listening to the core workflow problems and systems constraints from game developers at production sessions.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Thank you</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39</a:t>
            </a:fld>
            <a:endParaRPr lang="en-US" dirty="0"/>
          </a:p>
        </p:txBody>
      </p:sp>
    </p:spTree>
    <p:extLst>
      <p:ext uri="{BB962C8B-B14F-4D97-AF65-F5344CB8AC3E}">
        <p14:creationId xmlns:p14="http://schemas.microsoft.com/office/powerpoint/2010/main" val="42040503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40</a:t>
            </a:fld>
            <a:endParaRPr lang="en-US" dirty="0"/>
          </a:p>
        </p:txBody>
      </p:sp>
    </p:spTree>
    <p:extLst>
      <p:ext uri="{BB962C8B-B14F-4D97-AF65-F5344CB8AC3E}">
        <p14:creationId xmlns:p14="http://schemas.microsoft.com/office/powerpoint/2010/main" val="33908439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43</a:t>
            </a:fld>
            <a:endParaRPr lang="en-US" dirty="0"/>
          </a:p>
        </p:txBody>
      </p:sp>
    </p:spTree>
    <p:extLst>
      <p:ext uri="{BB962C8B-B14F-4D97-AF65-F5344CB8AC3E}">
        <p14:creationId xmlns:p14="http://schemas.microsoft.com/office/powerpoint/2010/main" val="855371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Instead of game hardware, let us look at software this time.</a:t>
            </a:r>
            <a:endParaRPr lang="en-US" baseline="0"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5</a:t>
            </a:fld>
            <a:endParaRPr lang="en-US" dirty="0"/>
          </a:p>
        </p:txBody>
      </p:sp>
    </p:spTree>
    <p:extLst>
      <p:ext uri="{BB962C8B-B14F-4D97-AF65-F5344CB8AC3E}">
        <p14:creationId xmlns:p14="http://schemas.microsoft.com/office/powerpoint/2010/main" val="2779161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Look, anyone who made games before programmable shading is a legend. That’s when we worked out all of the gameplay ideas and in retrospect it is amazing what was accomplished on those software and fixed-function renderers.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But as far as technology goes they’re basically the ancient world and have no bearing on today’s graphics.</a:t>
            </a:r>
          </a:p>
          <a:p>
            <a:endParaRPr lang="en-US" baseline="0"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6</a:t>
            </a:fld>
            <a:endParaRPr lang="en-US" dirty="0"/>
          </a:p>
        </p:txBody>
      </p:sp>
    </p:spTree>
    <p:extLst>
      <p:ext uri="{BB962C8B-B14F-4D97-AF65-F5344CB8AC3E}">
        <p14:creationId xmlns:p14="http://schemas.microsoft.com/office/powerpoint/2010/main" val="1474398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Now, the world we’ve been in for the past two decades.</a:t>
            </a:r>
          </a:p>
          <a:p>
            <a:endParaRPr lang="en-US" baseline="0" dirty="0"/>
          </a:p>
          <a:p>
            <a:r>
              <a:rPr lang="en-US" dirty="0"/>
              <a:t>GPUs gave</a:t>
            </a:r>
            <a:r>
              <a:rPr lang="en-US" baseline="0" dirty="0"/>
              <a:t> us all of the amazing power of programmability</a:t>
            </a:r>
            <a:r>
              <a:rPr lang="mr-IN" baseline="0" dirty="0"/>
              <a:t>…</a:t>
            </a:r>
            <a:r>
              <a:rPr lang="en-US" baseline="0" dirty="0"/>
              <a:t>but at a price. We pushed the complexity of rasterization so far that we ended up with this huge split between offline and runtime, and with all kinds of unmanageable workflow. There are very few people in the world who can write a cross-platform, truly peak-performance renderer. And that actually got harder with DX12 and Vulkan. They are the raster heroes who make today’s amazing games possible despite the crushing complexity.</a:t>
            </a:r>
          </a:p>
          <a:p>
            <a:endParaRPr lang="en-US" baseline="0" dirty="0"/>
          </a:p>
          <a:p>
            <a:r>
              <a:rPr lang="en-US" baseline="0" dirty="0"/>
              <a:t>We had to approximate so many things in this era that despite physically correct </a:t>
            </a:r>
            <a:r>
              <a:rPr lang="en-US" i="1" baseline="0" dirty="0"/>
              <a:t>materials</a:t>
            </a:r>
            <a:r>
              <a:rPr lang="en-US" baseline="0" dirty="0"/>
              <a:t>, there’s no hope of physically correct </a:t>
            </a:r>
            <a:r>
              <a:rPr lang="en-US" i="1" baseline="0" dirty="0"/>
              <a:t>lighting</a:t>
            </a:r>
            <a:r>
              <a:rPr lang="en-US" baseline="0" dirty="0"/>
              <a:t>, and artists are constantly manually lighting, baking, and hand-tuning everything.</a:t>
            </a:r>
          </a:p>
          <a:p>
            <a:endParaRPr lang="en-US" baseline="0" dirty="0"/>
          </a:p>
          <a:p>
            <a:r>
              <a:rPr lang="en-US" baseline="0" dirty="0"/>
              <a:t>So we’ve followed an arc that lead to unbelievably gorgeous games but has nearly tapped out what we can do with raster alone.</a:t>
            </a:r>
          </a:p>
          <a:p>
            <a:endParaRPr lang="en-US" baseline="0" dirty="0"/>
          </a:p>
          <a:p>
            <a:r>
              <a:rPr lang="en-US" baseline="0" dirty="0"/>
              <a:t>And just when we thought we couldn’t pack anything else into a game pipeline…</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7</a:t>
            </a:fld>
            <a:endParaRPr lang="en-US" dirty="0"/>
          </a:p>
        </p:txBody>
      </p:sp>
    </p:spTree>
    <p:extLst>
      <p:ext uri="{BB962C8B-B14F-4D97-AF65-F5344CB8AC3E}">
        <p14:creationId xmlns:p14="http://schemas.microsoft.com/office/powerpoint/2010/main" val="622405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We got ray tracing GPUs. This is where we are now.</a:t>
            </a:r>
          </a:p>
          <a:p>
            <a:endParaRPr lang="en-US" dirty="0"/>
          </a:p>
          <a:p>
            <a:r>
              <a:rPr lang="en-US" dirty="0"/>
              <a:t>Full raster pipeline with all of the modern tricks</a:t>
            </a:r>
          </a:p>
          <a:p>
            <a:r>
              <a:rPr lang="en-US" dirty="0"/>
              <a:t>Extra art resources to hide engine limitations</a:t>
            </a:r>
          </a:p>
          <a:p>
            <a:r>
              <a:rPr lang="en-US" dirty="0"/>
              <a:t>Plus ray tracing for one effect, laboriously optimized</a:t>
            </a:r>
          </a:p>
          <a:p>
            <a:endParaRPr lang="en-US" dirty="0"/>
          </a:p>
          <a:p>
            <a:r>
              <a:rPr lang="en-US" i="1" dirty="0"/>
              <a:t>Battlefield V</a:t>
            </a:r>
            <a:r>
              <a:rPr lang="en-US" dirty="0"/>
              <a:t>: smooth surface reflections</a:t>
            </a:r>
          </a:p>
          <a:p>
            <a:r>
              <a:rPr lang="en-US" i="1" dirty="0"/>
              <a:t>Metro 2033</a:t>
            </a:r>
            <a:r>
              <a:rPr lang="en-US" dirty="0"/>
              <a:t>: one-bounce diffuse GI</a:t>
            </a:r>
          </a:p>
          <a:p>
            <a:r>
              <a:rPr lang="en-US" i="1" dirty="0"/>
              <a:t>Shadow of the Tomb Raider</a:t>
            </a:r>
            <a:r>
              <a:rPr lang="en-US" dirty="0"/>
              <a:t>: direct illumination shadows</a:t>
            </a:r>
          </a:p>
          <a:p>
            <a:endParaRPr lang="en-US" dirty="0"/>
          </a:p>
          <a:p>
            <a:r>
              <a:rPr lang="en-US" dirty="0"/>
              <a:t>The first game to use RT extensively will be</a:t>
            </a:r>
            <a:r>
              <a:rPr lang="en-US" i="0" baseline="0" dirty="0"/>
              <a:t> </a:t>
            </a:r>
            <a:r>
              <a:rPr lang="en-US" i="1" baseline="0" dirty="0"/>
              <a:t>Control.</a:t>
            </a:r>
            <a:r>
              <a:rPr lang="en-US" i="0" baseline="0" dirty="0"/>
              <a:t> It does all three of</a:t>
            </a:r>
            <a:r>
              <a:rPr lang="en-US" baseline="0" dirty="0"/>
              <a:t> reflections, shadows, GI. But it also has to have fallbacks for non-ray tracing solutions. It is like the cost of developing one and a half games.</a:t>
            </a:r>
          </a:p>
          <a:p>
            <a:endParaRPr lang="en-US" baseline="0" dirty="0"/>
          </a:p>
          <a:p>
            <a:r>
              <a:rPr lang="en-US" baseline="0" dirty="0"/>
              <a:t>But the games where raster and rays coexist definitely look better than raster only. And there are even some workflow advantages:</a:t>
            </a:r>
          </a:p>
          <a:p>
            <a:endParaRPr lang="en-US" baseline="0" dirty="0"/>
          </a:p>
          <a:p>
            <a:r>
              <a:rPr lang="en-US" dirty="0"/>
              <a:t>Art workflow speedups</a:t>
            </a:r>
          </a:p>
          <a:p>
            <a:r>
              <a:rPr lang="en-US" dirty="0"/>
              <a:t>	Interactive lighting tools and accelerated baking (e.g., Frostbite)</a:t>
            </a:r>
          </a:p>
          <a:p>
            <a:r>
              <a:rPr lang="en-US" dirty="0"/>
              <a:t>	Minimize manual intervention; lightmap UV  (e.g., DDGI…more on Tuesday)</a:t>
            </a:r>
          </a:p>
          <a:p>
            <a:r>
              <a:rPr lang="en-US" dirty="0"/>
              <a:t>Reduce engine complexity by switching some effects to ray tracing or off, no fallback</a:t>
            </a:r>
          </a:p>
          <a:p>
            <a:r>
              <a:rPr lang="en-US" dirty="0"/>
              <a:t>	Omni light shadows</a:t>
            </a:r>
          </a:p>
          <a:p>
            <a:r>
              <a:rPr lang="en-US" dirty="0"/>
              <a:t>	Dynamic GI</a:t>
            </a:r>
          </a:p>
          <a:p>
            <a:r>
              <a:rPr lang="en-US" dirty="0"/>
              <a:t>	Adaptive </a:t>
            </a:r>
            <a:r>
              <a:rPr lang="en-US" dirty="0" err="1"/>
              <a:t>supersampling</a:t>
            </a:r>
            <a:r>
              <a:rPr lang="en-US" dirty="0"/>
              <a:t> (ATAA)</a:t>
            </a:r>
          </a:p>
          <a:p>
            <a:endParaRPr lang="en-US" baseline="0"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8</a:t>
            </a:fld>
            <a:endParaRPr lang="en-US" dirty="0"/>
          </a:p>
        </p:txBody>
      </p:sp>
    </p:spTree>
    <p:extLst>
      <p:ext uri="{BB962C8B-B14F-4D97-AF65-F5344CB8AC3E}">
        <p14:creationId xmlns:p14="http://schemas.microsoft.com/office/powerpoint/2010/main" val="2875662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 Bug’s Life was done in </a:t>
            </a:r>
            <a:r>
              <a:rPr lang="en-US" baseline="0" dirty="0" err="1"/>
              <a:t>Renderman</a:t>
            </a:r>
            <a:r>
              <a:rPr lang="en-US" baseline="0" dirty="0"/>
              <a:t> using </a:t>
            </a:r>
            <a:r>
              <a:rPr lang="en-US" baseline="0" dirty="0" err="1"/>
              <a:t>micropolygon</a:t>
            </a:r>
            <a:r>
              <a:rPr lang="en-US" baseline="0" dirty="0"/>
              <a:t> rasterization and manually-placed bounce lights. There was no physically-based lighting or even energy conservation. It had shadow maps and AO and all kinds of tricks that you know about.</a:t>
            </a:r>
          </a:p>
          <a:p>
            <a:endParaRPr lang="en-US" baseline="0" dirty="0"/>
          </a:p>
          <a:p>
            <a:r>
              <a:rPr lang="en-US" baseline="0" dirty="0"/>
              <a:t>And they added a few rays per sample on top of that to make the water reflections and refraction. </a:t>
            </a:r>
          </a:p>
          <a:p>
            <a:endParaRPr lang="en-US" baseline="0" dirty="0"/>
          </a:p>
          <a:p>
            <a:r>
              <a:rPr lang="en-US" baseline="0" dirty="0"/>
              <a:t>Don’t get me wrong, this looks amazing. It is what video games are going to look like in 2018 and 2019. But the effort to produce these visuals was phenomenal. It was the breaking point. It has all of the workflow problems of your current raster pipeline, with added complexity on top. That’s not a sustainable content creation model.</a:t>
            </a:r>
          </a:p>
          <a:p>
            <a:endParaRPr lang="en-US" baseline="0" dirty="0"/>
          </a:p>
          <a:p>
            <a:r>
              <a:rPr lang="en-US" baseline="0" dirty="0"/>
              <a:t>And that’s why ten years after it hit this point, the entire film industry moved to exclusively path tracing.</a:t>
            </a:r>
          </a:p>
          <a:p>
            <a:endParaRPr lang="en-US" baseline="0"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9</a:t>
            </a:fld>
            <a:endParaRPr lang="en-US" dirty="0"/>
          </a:p>
        </p:txBody>
      </p:sp>
    </p:spTree>
    <p:extLst>
      <p:ext uri="{BB962C8B-B14F-4D97-AF65-F5344CB8AC3E}">
        <p14:creationId xmlns:p14="http://schemas.microsoft.com/office/powerpoint/2010/main" val="4104710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Film just 100% embraced path tracing to clean up their workflow with predictability, consistency, photorealistic transport, and spending compute cycles instead of artist time.</a:t>
            </a:r>
          </a:p>
          <a:p>
            <a:endParaRPr lang="en-US" baseline="0" dirty="0"/>
          </a:p>
          <a:p>
            <a:r>
              <a:rPr lang="en-US" baseline="0" dirty="0"/>
              <a:t>Film had the luxury of being able to scale the available compute resources and some flexibility on render time. Games have a hard real-time constraint and have to meet the hardware where it is, in the consumer space.</a:t>
            </a:r>
          </a:p>
          <a:p>
            <a:endParaRPr lang="en-US" baseline="0" dirty="0"/>
          </a:p>
          <a:p>
            <a:r>
              <a:rPr lang="en-US" baseline="0" dirty="0"/>
              <a:t>I think we are going to end up doing full real-time path tracing, but not for a long time. And “path tracing” won’t look like the algorithm we now know when we get there.</a:t>
            </a:r>
          </a:p>
          <a:p>
            <a:endParaRPr lang="en-US" baseline="0" dirty="0"/>
          </a:p>
          <a:p>
            <a:r>
              <a:rPr lang="en-US" baseline="0" dirty="0"/>
              <a:t>What is more interesting is what will happen in about five years, when we can count on ray tracing being present everywhere but still need raster to accelerate it…</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10</a:t>
            </a:fld>
            <a:endParaRPr lang="en-US" dirty="0"/>
          </a:p>
        </p:txBody>
      </p:sp>
    </p:spTree>
    <p:extLst>
      <p:ext uri="{BB962C8B-B14F-4D97-AF65-F5344CB8AC3E}">
        <p14:creationId xmlns:p14="http://schemas.microsoft.com/office/powerpoint/2010/main" val="3853564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le Slide">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A5CC12-DEA3-4F95-9B3E-8BEAB1F9B4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972800" cy="6172200"/>
          </a:xfrm>
          <a:prstGeom prst="rect">
            <a:avLst/>
          </a:prstGeom>
        </p:spPr>
      </p:pic>
      <p:sp>
        <p:nvSpPr>
          <p:cNvPr id="5" name="Rectangle 4">
            <a:extLst>
              <a:ext uri="{FF2B5EF4-FFF2-40B4-BE49-F238E27FC236}">
                <a16:creationId xmlns:a16="http://schemas.microsoft.com/office/drawing/2014/main" id="{519D74A5-C253-43F0-8AE3-D9F5210B3DBC}"/>
              </a:ext>
            </a:extLst>
          </p:cNvPr>
          <p:cNvSpPr/>
          <p:nvPr userDrawn="1"/>
        </p:nvSpPr>
        <p:spPr>
          <a:xfrm>
            <a:off x="0" y="0"/>
            <a:ext cx="10972800" cy="6172200"/>
          </a:xfrm>
          <a:prstGeom prst="rect">
            <a:avLst/>
          </a:prstGeom>
          <a:gradFill>
            <a:gsLst>
              <a:gs pos="0">
                <a:schemeClr val="bg1">
                  <a:alpha val="0"/>
                </a:schemeClr>
              </a:gs>
              <a:gs pos="100000">
                <a:schemeClr val="bg1">
                  <a:alpha val="4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4"/>
          <p:cNvSpPr>
            <a:spLocks noGrp="1" noChangeArrowheads="1"/>
          </p:cNvSpPr>
          <p:nvPr userDrawn="1">
            <p:ph type="subTitle" idx="1"/>
          </p:nvPr>
        </p:nvSpPr>
        <p:spPr>
          <a:xfrm>
            <a:off x="481661" y="5353031"/>
            <a:ext cx="9526126" cy="341632"/>
          </a:xfrm>
        </p:spPr>
        <p:txBody>
          <a:bodyPr wrap="square" anchor="t">
            <a:spAutoFit/>
          </a:bodyPr>
          <a:lstStyle>
            <a:lvl1pPr marL="0" indent="0" algn="l">
              <a:lnSpc>
                <a:spcPct val="90000"/>
              </a:lnSpc>
              <a:spcBef>
                <a:spcPts val="600"/>
              </a:spcBef>
              <a:spcAft>
                <a:spcPts val="300"/>
              </a:spcAft>
              <a:buFontTx/>
              <a:buNone/>
              <a:defRPr sz="1800" b="0">
                <a:solidFill>
                  <a:schemeClr val="tx1"/>
                </a:solidFill>
                <a:latin typeface="Trebuchet MS" pitchFamily="34" charset="0"/>
              </a:defRPr>
            </a:lvl1pPr>
          </a:lstStyle>
          <a:p>
            <a:r>
              <a:rPr lang="en-US" dirty="0"/>
              <a:t>Click to edit Master subtitle style</a:t>
            </a:r>
          </a:p>
        </p:txBody>
      </p:sp>
      <p:sp>
        <p:nvSpPr>
          <p:cNvPr id="305" name="Title 304"/>
          <p:cNvSpPr>
            <a:spLocks noGrp="1"/>
          </p:cNvSpPr>
          <p:nvPr userDrawn="1">
            <p:ph type="title" hasCustomPrompt="1"/>
          </p:nvPr>
        </p:nvSpPr>
        <p:spPr>
          <a:xfrm>
            <a:off x="481661" y="4405220"/>
            <a:ext cx="9568425" cy="982855"/>
          </a:xfrm>
        </p:spPr>
        <p:txBody>
          <a:bodyPr anchor="b">
            <a:noAutofit/>
          </a:bodyPr>
          <a:lstStyle>
            <a:lvl1pPr algn="l">
              <a:lnSpc>
                <a:spcPct val="90000"/>
              </a:lnSpc>
              <a:spcBef>
                <a:spcPts val="0"/>
              </a:spcBef>
              <a:defRPr sz="4600" b="1" cap="all" baseline="0">
                <a:solidFill>
                  <a:schemeClr val="tx1"/>
                </a:solidFill>
                <a:effectLst>
                  <a:outerShdw blurRad="114300" dist="50800" dir="2700000" sx="108000" sy="108000" algn="tl">
                    <a:srgbClr val="000000">
                      <a:alpha val="69000"/>
                    </a:srgbClr>
                  </a:outerShdw>
                </a:effectLst>
                <a:latin typeface="Trebuchet MS" panose="020B0603020202020204" pitchFamily="34" charset="0"/>
              </a:defRPr>
            </a:lvl1pPr>
          </a:lstStyle>
          <a:p>
            <a:r>
              <a:rPr lang="en-US" dirty="0"/>
              <a:t>CLICK TO EDIT MASTER TITLE STYLE</a:t>
            </a:r>
          </a:p>
        </p:txBody>
      </p:sp>
      <p:pic>
        <p:nvPicPr>
          <p:cNvPr id="9" name="Picture 8">
            <a:extLst>
              <a:ext uri="{FF2B5EF4-FFF2-40B4-BE49-F238E27FC236}">
                <a16:creationId xmlns:a16="http://schemas.microsoft.com/office/drawing/2014/main" id="{BC3E6B0E-0ADE-4545-99DE-33F243C911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7273" y="3219565"/>
            <a:ext cx="2199959" cy="474500"/>
          </a:xfrm>
          <a:prstGeom prst="rect">
            <a:avLst/>
          </a:prstGeom>
        </p:spPr>
      </p:pic>
    </p:spTree>
    <p:extLst>
      <p:ext uri="{BB962C8B-B14F-4D97-AF65-F5344CB8AC3E}">
        <p14:creationId xmlns:p14="http://schemas.microsoft.com/office/powerpoint/2010/main" val="1043030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5E2365-640C-413B-BC37-0ABE05FFBA5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6" y="385"/>
            <a:ext cx="10971428" cy="6171429"/>
          </a:xfrm>
          <a:prstGeom prst="rect">
            <a:avLst/>
          </a:prstGeom>
        </p:spPr>
      </p:pic>
      <p:sp>
        <p:nvSpPr>
          <p:cNvPr id="3" name="Rectangle 2"/>
          <p:cNvSpPr/>
          <p:nvPr userDrawn="1"/>
        </p:nvSpPr>
        <p:spPr>
          <a:xfrm>
            <a:off x="0" y="0"/>
            <a:ext cx="10972800" cy="61722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8348" y="737426"/>
            <a:ext cx="9976104" cy="590931"/>
          </a:xfrm>
        </p:spPr>
        <p:txBody>
          <a:bodyPr/>
          <a:lstStyle>
            <a:lvl1pPr algn="ct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95135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ition / Segu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27C490-0632-45F9-8994-CF7C006FC33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0" y="0"/>
            <a:ext cx="10972800" cy="6172200"/>
          </a:xfrm>
          <a:prstGeom prst="rect">
            <a:avLst/>
          </a:prstGeom>
        </p:spPr>
      </p:pic>
      <p:sp>
        <p:nvSpPr>
          <p:cNvPr id="9" name="Rectangle 8">
            <a:extLst>
              <a:ext uri="{FF2B5EF4-FFF2-40B4-BE49-F238E27FC236}">
                <a16:creationId xmlns:a16="http://schemas.microsoft.com/office/drawing/2014/main" id="{C2D03C3D-6CAA-444D-B523-AEA8C51BB3D3}"/>
              </a:ext>
            </a:extLst>
          </p:cNvPr>
          <p:cNvSpPr/>
          <p:nvPr userDrawn="1"/>
        </p:nvSpPr>
        <p:spPr>
          <a:xfrm>
            <a:off x="0" y="0"/>
            <a:ext cx="10972800" cy="6172200"/>
          </a:xfrm>
          <a:prstGeom prst="rect">
            <a:avLst/>
          </a:prstGeom>
          <a:gradFill>
            <a:gsLst>
              <a:gs pos="24000">
                <a:schemeClr val="bg1">
                  <a:alpha val="0"/>
                </a:schemeClr>
              </a:gs>
              <a:gs pos="100000">
                <a:schemeClr val="bg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80088" y="4127421"/>
            <a:ext cx="6107187" cy="1373939"/>
          </a:xfrm>
        </p:spPr>
        <p:txBody>
          <a:bodyPr anchor="b"/>
          <a:lstStyle>
            <a:lvl1pPr algn="r">
              <a:defRPr sz="46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17511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mbargo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FAE255C-17FD-4ACD-93D1-249CC22B46B7}"/>
              </a:ext>
            </a:extLst>
          </p:cNvPr>
          <p:cNvSpPr/>
          <p:nvPr userDrawn="1"/>
        </p:nvSpPr>
        <p:spPr>
          <a:xfrm>
            <a:off x="0" y="0"/>
            <a:ext cx="10972800" cy="6172200"/>
          </a:xfrm>
          <a:prstGeom prst="rect">
            <a:avLst/>
          </a:prstGeom>
          <a:solidFill>
            <a:srgbClr val="9E1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12D3C685-D41A-4316-A4E7-7D079BF99E29}"/>
              </a:ext>
            </a:extLst>
          </p:cNvPr>
          <p:cNvPicPr>
            <a:picLocks noChangeAspect="1"/>
          </p:cNvPicPr>
          <p:nvPr userDrawn="1"/>
        </p:nvPicPr>
        <p:blipFill>
          <a:blip r:embed="rId2"/>
          <a:stretch>
            <a:fillRect/>
          </a:stretch>
        </p:blipFill>
        <p:spPr>
          <a:xfrm>
            <a:off x="4206129" y="910278"/>
            <a:ext cx="2560542" cy="2280102"/>
          </a:xfrm>
          <a:prstGeom prst="rect">
            <a:avLst/>
          </a:prstGeom>
        </p:spPr>
      </p:pic>
      <p:sp>
        <p:nvSpPr>
          <p:cNvPr id="2" name="Title 1"/>
          <p:cNvSpPr>
            <a:spLocks noGrp="1"/>
          </p:cNvSpPr>
          <p:nvPr>
            <p:ph type="title"/>
          </p:nvPr>
        </p:nvSpPr>
        <p:spPr>
          <a:xfrm>
            <a:off x="498348" y="3814403"/>
            <a:ext cx="9976104" cy="590931"/>
          </a:xfrm>
        </p:spPr>
        <p:txBody>
          <a:bodyPr/>
          <a:lstStyle>
            <a:lvl1pPr algn="ctr">
              <a:defRPr sz="4000">
                <a:solidFill>
                  <a:schemeClr val="tx1"/>
                </a:solidFill>
              </a:defRPr>
            </a:lvl1pPr>
          </a:lstStyle>
          <a:p>
            <a:r>
              <a:rPr lang="en-US" dirty="0"/>
              <a:t>Click to edit Master title style</a:t>
            </a:r>
          </a:p>
        </p:txBody>
      </p:sp>
      <p:sp>
        <p:nvSpPr>
          <p:cNvPr id="5" name="Text Placeholder 4"/>
          <p:cNvSpPr>
            <a:spLocks noGrp="1"/>
          </p:cNvSpPr>
          <p:nvPr>
            <p:ph type="body" sz="quarter" idx="10"/>
          </p:nvPr>
        </p:nvSpPr>
        <p:spPr>
          <a:xfrm>
            <a:off x="498348" y="4479006"/>
            <a:ext cx="9976104" cy="525463"/>
          </a:xfrm>
        </p:spPr>
        <p:txBody>
          <a:bodyPr/>
          <a:lstStyle>
            <a:lvl1pPr marL="0" indent="0" algn="ctr">
              <a:buFontTx/>
              <a:buNone/>
              <a:defRPr sz="2400" b="0">
                <a:solidFill>
                  <a:schemeClr val="tx1"/>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646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Vide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354D00-25B8-4729-8431-494F11BFDC7C}"/>
              </a:ext>
            </a:extLst>
          </p:cNvPr>
          <p:cNvPicPr>
            <a:picLocks noChangeAspect="1"/>
          </p:cNvPicPr>
          <p:nvPr userDrawn="1"/>
        </p:nvPicPr>
        <p:blipFill>
          <a:blip r:embed="rId2"/>
          <a:stretch>
            <a:fillRect/>
          </a:stretch>
        </p:blipFill>
        <p:spPr>
          <a:xfrm>
            <a:off x="686" y="386"/>
            <a:ext cx="10971428" cy="6171429"/>
          </a:xfrm>
          <a:prstGeom prst="rect">
            <a:avLst/>
          </a:prstGeom>
        </p:spPr>
      </p:pic>
      <p:sp>
        <p:nvSpPr>
          <p:cNvPr id="6" name="Rectangle 5">
            <a:extLst>
              <a:ext uri="{FF2B5EF4-FFF2-40B4-BE49-F238E27FC236}">
                <a16:creationId xmlns:a16="http://schemas.microsoft.com/office/drawing/2014/main" id="{6208C71A-8F88-4905-8530-066C648740D6}"/>
              </a:ext>
            </a:extLst>
          </p:cNvPr>
          <p:cNvSpPr/>
          <p:nvPr userDrawn="1"/>
        </p:nvSpPr>
        <p:spPr>
          <a:xfrm>
            <a:off x="0" y="0"/>
            <a:ext cx="10972800" cy="61722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53497" y="5352631"/>
            <a:ext cx="7865806" cy="369332"/>
          </a:xfrm>
        </p:spPr>
        <p:txBody>
          <a:bodyPr anchor="b"/>
          <a:lstStyle>
            <a:lvl1pPr algn="ctr">
              <a:defRPr sz="20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400035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9882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DEMO Placeholder">
    <p:spTree>
      <p:nvGrpSpPr>
        <p:cNvPr id="1" name=""/>
        <p:cNvGrpSpPr/>
        <p:nvPr/>
      </p:nvGrpSpPr>
      <p:grpSpPr>
        <a:xfrm>
          <a:off x="0" y="0"/>
          <a:ext cx="0" cy="0"/>
          <a:chOff x="0" y="0"/>
          <a:chExt cx="0" cy="0"/>
        </a:xfrm>
      </p:grpSpPr>
      <p:sp>
        <p:nvSpPr>
          <p:cNvPr id="4" name="Rectangle 3"/>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8348" y="5169473"/>
            <a:ext cx="9976104" cy="535531"/>
          </a:xfrm>
        </p:spPr>
        <p:txBody>
          <a:bodyPr anchor="ctr"/>
          <a:lstStyle>
            <a:lvl1pPr algn="ctr">
              <a:defRPr sz="3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98074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38A185-0487-467E-B002-17F379CB7D5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V="1">
            <a:off x="0" y="0"/>
            <a:ext cx="10972800" cy="6172200"/>
          </a:xfrm>
          <a:prstGeom prst="rect">
            <a:avLst/>
          </a:prstGeom>
        </p:spPr>
      </p:pic>
      <p:sp>
        <p:nvSpPr>
          <p:cNvPr id="2" name="Rectangle 1">
            <a:extLst>
              <a:ext uri="{FF2B5EF4-FFF2-40B4-BE49-F238E27FC236}">
                <a16:creationId xmlns:a16="http://schemas.microsoft.com/office/drawing/2014/main" id="{09AE7915-91FA-48E0-8AE5-AE809A6875AC}"/>
              </a:ext>
            </a:extLst>
          </p:cNvPr>
          <p:cNvSpPr/>
          <p:nvPr userDrawn="1"/>
        </p:nvSpPr>
        <p:spPr>
          <a:xfrm>
            <a:off x="0" y="0"/>
            <a:ext cx="10972800" cy="6172200"/>
          </a:xfrm>
          <a:prstGeom prst="rect">
            <a:avLst/>
          </a:prstGeom>
          <a:gradFill>
            <a:gsLst>
              <a:gs pos="0">
                <a:schemeClr val="bg1">
                  <a:alpha val="62000"/>
                </a:schemeClr>
              </a:gs>
              <a:gs pos="69000">
                <a:schemeClr val="bg1">
                  <a:alpha val="7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991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8348" y="661231"/>
            <a:ext cx="9976104" cy="590931"/>
          </a:xfrm>
        </p:spPr>
        <p:txBody>
          <a:bodyPr/>
          <a:lstStyle>
            <a:lvl1pPr algn="ctr">
              <a:defRPr cap="none"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98349" y="1252157"/>
            <a:ext cx="9976105" cy="4569804"/>
          </a:xfrm>
        </p:spPr>
        <p:txBody>
          <a:bodyPr/>
          <a:lstStyle>
            <a:lvl1pPr marL="365797" indent="-365797" defTabSz="365797">
              <a:lnSpc>
                <a:spcPct val="100000"/>
              </a:lnSpc>
              <a:spcBef>
                <a:spcPts val="1200"/>
              </a:spcBef>
              <a:spcAft>
                <a:spcPts val="0"/>
              </a:spcAft>
              <a:buClr>
                <a:schemeClr val="tx2"/>
              </a:buClr>
              <a:buSzPct val="100000"/>
              <a:buFont typeface="Wingdings" panose="05000000000000000000" pitchFamily="2" charset="2"/>
              <a:buChar char="§"/>
              <a:tabLst>
                <a:tab pos="365797" algn="l"/>
                <a:tab pos="731594" algn="l"/>
                <a:tab pos="1097390" algn="l"/>
                <a:tab pos="1463185" algn="l"/>
              </a:tabLst>
              <a:defRPr sz="2000">
                <a:solidFill>
                  <a:schemeClr val="bg1"/>
                </a:solidFill>
              </a:defRPr>
            </a:lvl1pPr>
            <a:lvl2pPr marL="731594" indent="-365797" defTabSz="365797">
              <a:lnSpc>
                <a:spcPct val="100000"/>
              </a:lnSpc>
              <a:spcBef>
                <a:spcPts val="1200"/>
              </a:spcBef>
              <a:spcAft>
                <a:spcPts val="0"/>
              </a:spcAft>
              <a:buClr>
                <a:schemeClr val="tx2"/>
              </a:buClr>
              <a:buSzPct val="100000"/>
              <a:buFont typeface="Courier New" panose="02070309020205020404" pitchFamily="49" charset="0"/>
              <a:buChar char="o"/>
              <a:tabLst>
                <a:tab pos="731594" algn="l"/>
                <a:tab pos="1097390" algn="l"/>
                <a:tab pos="1463185" algn="l"/>
              </a:tabLst>
              <a:defRPr sz="1800">
                <a:solidFill>
                  <a:schemeClr val="bg1"/>
                </a:solidFill>
              </a:defRPr>
            </a:lvl2pPr>
            <a:lvl3pPr marL="1097390" indent="-365797" defTabSz="365797">
              <a:lnSpc>
                <a:spcPct val="100000"/>
              </a:lnSpc>
              <a:spcBef>
                <a:spcPts val="1200"/>
              </a:spcBef>
              <a:spcAft>
                <a:spcPts val="0"/>
              </a:spcAft>
              <a:buClr>
                <a:schemeClr val="tx2"/>
              </a:buClr>
              <a:buSzPct val="100000"/>
              <a:buFont typeface="Arial" panose="020B0604020202020204" pitchFamily="34" charset="0"/>
              <a:buChar char="•"/>
              <a:tabLst>
                <a:tab pos="1097390" algn="l"/>
                <a:tab pos="1463185" algn="l"/>
              </a:tabLst>
              <a:defRPr sz="1600">
                <a:solidFill>
                  <a:schemeClr val="bg1"/>
                </a:solidFill>
              </a:defRPr>
            </a:lvl3pPr>
            <a:lvl4pPr marL="1775005" indent="-228623">
              <a:buClr>
                <a:schemeClr val="bg2"/>
              </a:buClr>
              <a:buFont typeface="Wingdings" panose="05000000000000000000" pitchFamily="2" charset="2"/>
              <a:buChar char="§"/>
              <a:defRPr sz="1800">
                <a:solidFill>
                  <a:schemeClr val="tx1"/>
                </a:solidFill>
              </a:defRPr>
            </a:lvl4pPr>
            <a:lvl5pPr marL="2117935" indent="-228623">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2718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A5CC12-DEA3-4F95-9B3E-8BEAB1F9B4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972800" cy="6172200"/>
          </a:xfrm>
          <a:prstGeom prst="rect">
            <a:avLst/>
          </a:prstGeom>
        </p:spPr>
      </p:pic>
      <p:sp>
        <p:nvSpPr>
          <p:cNvPr id="5" name="Rectangle 4">
            <a:extLst>
              <a:ext uri="{FF2B5EF4-FFF2-40B4-BE49-F238E27FC236}">
                <a16:creationId xmlns:a16="http://schemas.microsoft.com/office/drawing/2014/main" id="{519D74A5-C253-43F0-8AE3-D9F5210B3DBC}"/>
              </a:ext>
            </a:extLst>
          </p:cNvPr>
          <p:cNvSpPr/>
          <p:nvPr userDrawn="1"/>
        </p:nvSpPr>
        <p:spPr>
          <a:xfrm>
            <a:off x="0" y="0"/>
            <a:ext cx="10972800" cy="6172200"/>
          </a:xfrm>
          <a:prstGeom prst="rect">
            <a:avLst/>
          </a:prstGeom>
          <a:gradFill>
            <a:gsLst>
              <a:gs pos="0">
                <a:schemeClr val="bg1">
                  <a:alpha val="0"/>
                </a:schemeClr>
              </a:gs>
              <a:gs pos="100000">
                <a:schemeClr val="bg1">
                  <a:alpha val="49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2595" y="4747221"/>
            <a:ext cx="3456745" cy="745571"/>
          </a:xfrm>
          <a:prstGeom prst="rect">
            <a:avLst/>
          </a:prstGeom>
        </p:spPr>
      </p:pic>
    </p:spTree>
    <p:extLst>
      <p:ext uri="{BB962C8B-B14F-4D97-AF65-F5344CB8AC3E}">
        <p14:creationId xmlns:p14="http://schemas.microsoft.com/office/powerpoint/2010/main" val="190507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8348" y="737426"/>
            <a:ext cx="9976104" cy="590931"/>
          </a:xfrm>
        </p:spPr>
        <p:txBody>
          <a:bodyPr/>
          <a:lstStyle>
            <a:lvl1pPr algn="ctr">
              <a:defRPr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16750" y="2103035"/>
            <a:ext cx="9948672" cy="3718925"/>
          </a:xfrm>
        </p:spPr>
        <p:txBody>
          <a:bodyPr/>
          <a:lstStyle>
            <a:lvl1pPr marL="0" indent="0">
              <a:buClr>
                <a:schemeClr val="bg2"/>
              </a:buClr>
              <a:buSzPct val="100000"/>
              <a:buFontTx/>
              <a:buNone/>
              <a:defRPr sz="1800">
                <a:solidFill>
                  <a:schemeClr val="bg1"/>
                </a:solidFill>
              </a:defRPr>
            </a:lvl1pPr>
            <a:lvl2pPr marL="571500" indent="0">
              <a:buClr>
                <a:schemeClr val="bg2"/>
              </a:buClr>
              <a:buSzPct val="100000"/>
              <a:buFontTx/>
              <a:buNone/>
              <a:defRPr sz="1600">
                <a:solidFill>
                  <a:schemeClr val="bg1"/>
                </a:solidFill>
              </a:defRPr>
            </a:lvl2pPr>
            <a:lvl3pPr marL="1089025" indent="0">
              <a:buClr>
                <a:schemeClr val="bg2"/>
              </a:buClr>
              <a:buSzPct val="100000"/>
              <a:buFontTx/>
              <a:buNone/>
              <a:defRPr sz="1400">
                <a:solidFill>
                  <a:schemeClr val="bg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98348" y="1259533"/>
            <a:ext cx="9976104" cy="525463"/>
          </a:xfrm>
        </p:spPr>
        <p:txBody>
          <a:bodyPr/>
          <a:lstStyle>
            <a:lvl1pPr marL="0" indent="0" algn="ctr">
              <a:buFontTx/>
              <a:buNone/>
              <a:defRPr sz="2400" b="0">
                <a:solidFill>
                  <a:schemeClr val="tx2"/>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29370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_ICON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8348" y="737426"/>
            <a:ext cx="9976104" cy="590931"/>
          </a:xfrm>
        </p:spPr>
        <p:txBody>
          <a:bodyPr/>
          <a:lstStyle>
            <a:lvl1pPr algn="ctr">
              <a:defRPr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16750" y="2103035"/>
            <a:ext cx="9948672" cy="3718925"/>
          </a:xfrm>
        </p:spPr>
        <p:txBody>
          <a:bodyPr/>
          <a:lstStyle>
            <a:lvl1pPr marL="230188" indent="-230188">
              <a:buClr>
                <a:schemeClr val="bg2"/>
              </a:buClr>
              <a:buSzPct val="75000"/>
              <a:buFontTx/>
              <a:buBlip>
                <a:blip r:embed="rId2"/>
              </a:buBlip>
              <a:defRPr sz="1800">
                <a:solidFill>
                  <a:schemeClr val="bg1"/>
                </a:solidFill>
              </a:defRPr>
            </a:lvl1pPr>
            <a:lvl2pPr marL="800100" indent="-228600">
              <a:buClr>
                <a:schemeClr val="bg2"/>
              </a:buClr>
              <a:buSzPct val="75000"/>
              <a:buFontTx/>
              <a:buBlip>
                <a:blip r:embed="rId2"/>
              </a:buBlip>
              <a:defRPr sz="1600">
                <a:solidFill>
                  <a:schemeClr val="bg1"/>
                </a:solidFill>
              </a:defRPr>
            </a:lvl2pPr>
            <a:lvl3pPr marL="1258888" indent="-169863">
              <a:buClr>
                <a:schemeClr val="bg2"/>
              </a:buClr>
              <a:buSzPct val="75000"/>
              <a:buFontTx/>
              <a:buBlip>
                <a:blip r:embed="rId2"/>
              </a:buBlip>
              <a:defRPr sz="1400">
                <a:solidFill>
                  <a:schemeClr val="bg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98348" y="1259533"/>
            <a:ext cx="9976104" cy="525463"/>
          </a:xfrm>
        </p:spPr>
        <p:txBody>
          <a:bodyPr/>
          <a:lstStyle>
            <a:lvl1pPr marL="0" indent="0" algn="ctr">
              <a:buFontTx/>
              <a:buNone/>
              <a:defRPr sz="2400" b="0">
                <a:solidFill>
                  <a:schemeClr val="tx2"/>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72056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498348" y="737426"/>
            <a:ext cx="9976104" cy="590931"/>
          </a:xfrm>
        </p:spPr>
        <p:txBody>
          <a:bodyPr/>
          <a:lstStyle>
            <a:lvl1pPr algn="ct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16750" y="2103035"/>
            <a:ext cx="9948672" cy="3718925"/>
          </a:xfrm>
        </p:spPr>
        <p:txBody>
          <a:bodyPr/>
          <a:lstStyle>
            <a:lvl1pPr marL="0" indent="0">
              <a:buClr>
                <a:schemeClr val="bg2"/>
              </a:buClr>
              <a:buSzPct val="100000"/>
              <a:buFontTx/>
              <a:buNone/>
              <a:defRPr sz="1800">
                <a:solidFill>
                  <a:schemeClr val="bg1"/>
                </a:solidFill>
              </a:defRPr>
            </a:lvl1pPr>
            <a:lvl2pPr marL="571500" indent="0">
              <a:buClr>
                <a:schemeClr val="bg2"/>
              </a:buClr>
              <a:buSzPct val="100000"/>
              <a:buFontTx/>
              <a:buNone/>
              <a:defRPr sz="1600">
                <a:solidFill>
                  <a:schemeClr val="bg1"/>
                </a:solidFill>
              </a:defRPr>
            </a:lvl2pPr>
            <a:lvl3pPr marL="1089025" indent="0">
              <a:buClr>
                <a:schemeClr val="bg2"/>
              </a:buClr>
              <a:buSzPct val="100000"/>
              <a:buFontTx/>
              <a:buNone/>
              <a:defRPr sz="1400">
                <a:solidFill>
                  <a:schemeClr val="bg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98348" y="1259533"/>
            <a:ext cx="9976104" cy="525463"/>
          </a:xfrm>
        </p:spPr>
        <p:txBody>
          <a:bodyPr/>
          <a:lstStyle>
            <a:lvl1pPr marL="0" indent="0" algn="ctr">
              <a:buFontTx/>
              <a:buNone/>
              <a:defRPr sz="2400" b="0">
                <a:solidFill>
                  <a:schemeClr val="tx2"/>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Click to edit Master text styles</a:t>
            </a:r>
          </a:p>
        </p:txBody>
      </p:sp>
      <p:sp>
        <p:nvSpPr>
          <p:cNvPr id="7" name="Rectangle 6"/>
          <p:cNvSpPr/>
          <p:nvPr userDrawn="1"/>
        </p:nvSpPr>
        <p:spPr>
          <a:xfrm>
            <a:off x="168283" y="5775855"/>
            <a:ext cx="2762866" cy="248142"/>
          </a:xfrm>
          <a:prstGeom prst="rect">
            <a:avLst/>
          </a:prstGeom>
          <a:noFill/>
          <a:ln w="25400" cap="flat" cmpd="sng" algn="ctr">
            <a:noFill/>
            <a:prstDash val="solid"/>
          </a:ln>
          <a:effectLst/>
        </p:spPr>
        <p:txBody>
          <a:bodyPr rtlCol="0" anchor="b"/>
          <a:lstStyle/>
          <a:p>
            <a:pPr marL="0" marR="0" lvl="0" indent="0" algn="l" defTabSz="457200" eaLnBrk="1" fontAlgn="auto" latinLnBrk="0" hangingPunct="1">
              <a:lnSpc>
                <a:spcPct val="90000"/>
              </a:lnSpc>
              <a:spcBef>
                <a:spcPts val="0"/>
              </a:spcBef>
              <a:spcAft>
                <a:spcPts val="0"/>
              </a:spcAft>
              <a:buClrTx/>
              <a:buSzTx/>
              <a:buFontTx/>
              <a:buNone/>
              <a:tabLst/>
              <a:defRPr/>
            </a:pPr>
            <a:r>
              <a:rPr lang="en-US" sz="700" b="1" i="0" kern="0" dirty="0">
                <a:solidFill>
                  <a:schemeClr val="bg1"/>
                </a:solidFill>
                <a:latin typeface="Trebuchet MS"/>
              </a:rPr>
              <a:t>NVIDIA CONFIDENTIAL. DO NOT DISTRIBUTE.</a:t>
            </a:r>
          </a:p>
        </p:txBody>
      </p:sp>
    </p:spTree>
    <p:extLst>
      <p:ext uri="{BB962C8B-B14F-4D97-AF65-F5344CB8AC3E}">
        <p14:creationId xmlns:p14="http://schemas.microsoft.com/office/powerpoint/2010/main" val="3691920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Content - NO LOGO &amp; PAGE NUMBER">
    <p:spTree>
      <p:nvGrpSpPr>
        <p:cNvPr id="1" name=""/>
        <p:cNvGrpSpPr/>
        <p:nvPr/>
      </p:nvGrpSpPr>
      <p:grpSpPr>
        <a:xfrm>
          <a:off x="0" y="0"/>
          <a:ext cx="0" cy="0"/>
          <a:chOff x="0" y="0"/>
          <a:chExt cx="0" cy="0"/>
        </a:xfrm>
      </p:grpSpPr>
      <p:sp>
        <p:nvSpPr>
          <p:cNvPr id="2" name="Title 1"/>
          <p:cNvSpPr>
            <a:spLocks noGrp="1"/>
          </p:cNvSpPr>
          <p:nvPr>
            <p:ph type="title"/>
          </p:nvPr>
        </p:nvSpPr>
        <p:spPr>
          <a:xfrm>
            <a:off x="498348" y="737426"/>
            <a:ext cx="9976104" cy="590931"/>
          </a:xfrm>
        </p:spPr>
        <p:txBody>
          <a:bodyPr/>
          <a:lstStyle>
            <a:lvl1pPr algn="ct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12064" y="2103035"/>
            <a:ext cx="9948672" cy="3693758"/>
          </a:xfrm>
        </p:spPr>
        <p:txBody>
          <a:bodyPr/>
          <a:lstStyle>
            <a:lvl1pPr marL="0" indent="0">
              <a:buClr>
                <a:schemeClr val="bg2"/>
              </a:buClr>
              <a:buSzPct val="100000"/>
              <a:buFontTx/>
              <a:buNone/>
              <a:defRPr sz="1800">
                <a:solidFill>
                  <a:schemeClr val="bg1"/>
                </a:solidFill>
              </a:defRPr>
            </a:lvl1pPr>
            <a:lvl2pPr marL="571500" indent="0">
              <a:buClr>
                <a:schemeClr val="bg2"/>
              </a:buClr>
              <a:buSzPct val="100000"/>
              <a:buFontTx/>
              <a:buNone/>
              <a:defRPr sz="1600">
                <a:solidFill>
                  <a:schemeClr val="bg1"/>
                </a:solidFill>
              </a:defRPr>
            </a:lvl2pPr>
            <a:lvl3pPr marL="1089025" indent="0">
              <a:buClr>
                <a:schemeClr val="bg2"/>
              </a:buClr>
              <a:buSzPct val="100000"/>
              <a:buFontTx/>
              <a:buNone/>
              <a:defRPr sz="1600">
                <a:solidFill>
                  <a:schemeClr val="bg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98348" y="1259533"/>
            <a:ext cx="9976104" cy="525463"/>
          </a:xfrm>
        </p:spPr>
        <p:txBody>
          <a:bodyPr/>
          <a:lstStyle>
            <a:lvl1pPr marL="0" indent="0" algn="ctr">
              <a:buFontTx/>
              <a:buNone/>
              <a:defRPr sz="2400" b="0">
                <a:solidFill>
                  <a:schemeClr val="tx2"/>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Click to edit Master text styles</a:t>
            </a:r>
          </a:p>
        </p:txBody>
      </p:sp>
      <p:sp>
        <p:nvSpPr>
          <p:cNvPr id="4" name="Rectangle 3">
            <a:extLst>
              <a:ext uri="{FF2B5EF4-FFF2-40B4-BE49-F238E27FC236}">
                <a16:creationId xmlns:a16="http://schemas.microsoft.com/office/drawing/2014/main" id="{018D8CF8-E6F1-4C71-A0F0-EB56510727F2}"/>
              </a:ext>
            </a:extLst>
          </p:cNvPr>
          <p:cNvSpPr/>
          <p:nvPr userDrawn="1"/>
        </p:nvSpPr>
        <p:spPr>
          <a:xfrm>
            <a:off x="9868093" y="5829880"/>
            <a:ext cx="1104707" cy="342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0264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Photograph">
    <p:spTree>
      <p:nvGrpSpPr>
        <p:cNvPr id="1" name=""/>
        <p:cNvGrpSpPr/>
        <p:nvPr/>
      </p:nvGrpSpPr>
      <p:grpSpPr>
        <a:xfrm>
          <a:off x="0" y="0"/>
          <a:ext cx="0" cy="0"/>
          <a:chOff x="0" y="0"/>
          <a:chExt cx="0" cy="0"/>
        </a:xfrm>
      </p:grpSpPr>
      <p:sp>
        <p:nvSpPr>
          <p:cNvPr id="2" name="Title 1"/>
          <p:cNvSpPr>
            <a:spLocks noGrp="1"/>
          </p:cNvSpPr>
          <p:nvPr>
            <p:ph type="title"/>
          </p:nvPr>
        </p:nvSpPr>
        <p:spPr>
          <a:xfrm>
            <a:off x="519232" y="1798590"/>
            <a:ext cx="4204402" cy="618631"/>
          </a:xfrm>
        </p:spPr>
        <p:txBody>
          <a:bodyPr/>
          <a:lstStyle>
            <a:lvl1pPr algn="l">
              <a:defRPr sz="32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19231" y="3071579"/>
            <a:ext cx="4192841" cy="2517089"/>
          </a:xfrm>
        </p:spPr>
        <p:txBody>
          <a:bodyPr/>
          <a:lstStyle>
            <a:lvl1pPr marL="0" indent="0">
              <a:spcBef>
                <a:spcPts val="500"/>
              </a:spcBef>
              <a:spcAft>
                <a:spcPts val="500"/>
              </a:spcAft>
              <a:buClr>
                <a:schemeClr val="bg2"/>
              </a:buClr>
              <a:buSzPct val="100000"/>
              <a:buFontTx/>
              <a:buNone/>
              <a:defRPr sz="1600">
                <a:solidFill>
                  <a:schemeClr val="bg1"/>
                </a:solidFill>
              </a:defRPr>
            </a:lvl1pPr>
            <a:lvl2pPr marL="571500" indent="0">
              <a:spcBef>
                <a:spcPts val="500"/>
              </a:spcBef>
              <a:spcAft>
                <a:spcPts val="500"/>
              </a:spcAft>
              <a:buClr>
                <a:schemeClr val="bg2"/>
              </a:buClr>
              <a:buSzPct val="100000"/>
              <a:buFontTx/>
              <a:buNone/>
              <a:defRPr sz="1400">
                <a:solidFill>
                  <a:schemeClr val="bg1"/>
                </a:solidFill>
              </a:defRPr>
            </a:lvl2pPr>
            <a:lvl3pPr marL="1089025" indent="0">
              <a:spcBef>
                <a:spcPts val="500"/>
              </a:spcBef>
              <a:spcAft>
                <a:spcPts val="500"/>
              </a:spcAft>
              <a:buClr>
                <a:schemeClr val="bg2"/>
              </a:buClr>
              <a:buSzPct val="100000"/>
              <a:buFontTx/>
              <a:buNone/>
              <a:defRPr sz="1400">
                <a:solidFill>
                  <a:schemeClr val="bg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519232" y="2348397"/>
            <a:ext cx="4204402" cy="525463"/>
          </a:xfrm>
        </p:spPr>
        <p:txBody>
          <a:bodyPr/>
          <a:lstStyle>
            <a:lvl1pPr marL="0" indent="0" algn="l">
              <a:buFontTx/>
              <a:buNone/>
              <a:defRPr sz="2000" b="0">
                <a:solidFill>
                  <a:schemeClr val="tx2"/>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Click to edit Master text styles</a:t>
            </a:r>
          </a:p>
        </p:txBody>
      </p:sp>
      <p:sp>
        <p:nvSpPr>
          <p:cNvPr id="4" name="Rectangle 3">
            <a:extLst>
              <a:ext uri="{FF2B5EF4-FFF2-40B4-BE49-F238E27FC236}">
                <a16:creationId xmlns:a16="http://schemas.microsoft.com/office/drawing/2014/main" id="{3208F0BB-1BE0-4D37-802F-86688BB7AF78}"/>
              </a:ext>
            </a:extLst>
          </p:cNvPr>
          <p:cNvSpPr/>
          <p:nvPr userDrawn="1"/>
        </p:nvSpPr>
        <p:spPr>
          <a:xfrm>
            <a:off x="9636012" y="5699915"/>
            <a:ext cx="1336788" cy="4722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366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B484E9-CEC5-4DE8-8C3D-DD4FB334C6F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
          <a:stretch/>
        </p:blipFill>
        <p:spPr>
          <a:xfrm>
            <a:off x="0" y="1"/>
            <a:ext cx="3583957" cy="6172198"/>
          </a:xfrm>
          <a:prstGeom prst="rect">
            <a:avLst/>
          </a:prstGeom>
        </p:spPr>
      </p:pic>
      <p:cxnSp>
        <p:nvCxnSpPr>
          <p:cNvPr id="8" name="Straight Connector 7">
            <a:extLst>
              <a:ext uri="{FF2B5EF4-FFF2-40B4-BE49-F238E27FC236}">
                <a16:creationId xmlns:a16="http://schemas.microsoft.com/office/drawing/2014/main" id="{C4CF03B8-634B-43D5-898B-BE804AF1DFE6}"/>
              </a:ext>
            </a:extLst>
          </p:cNvPr>
          <p:cNvCxnSpPr>
            <a:cxnSpLocks/>
          </p:cNvCxnSpPr>
          <p:nvPr/>
        </p:nvCxnSpPr>
        <p:spPr>
          <a:xfrm>
            <a:off x="3583957" y="-1"/>
            <a:ext cx="0" cy="6172200"/>
          </a:xfrm>
          <a:prstGeom prst="line">
            <a:avLst/>
          </a:prstGeom>
          <a:ln w="63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41881" y="2381806"/>
            <a:ext cx="2700194" cy="1408589"/>
          </a:xfrm>
        </p:spPr>
        <p:txBody>
          <a:bodyPr anchor="ctr"/>
          <a:lstStyle>
            <a:lvl1pPr algn="ctr">
              <a:defRPr sz="36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0497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C9D3D8-33FC-4EE7-AE65-7535FEAB06AA}"/>
              </a:ext>
            </a:extLst>
          </p:cNvPr>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8348" y="737426"/>
            <a:ext cx="9976104" cy="590931"/>
          </a:xfrm>
        </p:spPr>
        <p:txBody>
          <a:bodyPr/>
          <a:lstStyle>
            <a:lvl1pPr algn="ct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56630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99743" y="729732"/>
            <a:ext cx="9973315" cy="590931"/>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p>
            <a:pPr lvl="0"/>
            <a:r>
              <a:rPr lang="en-US" dirty="0"/>
              <a:t>Click to edit Master title style</a:t>
            </a:r>
          </a:p>
        </p:txBody>
      </p:sp>
      <p:sp>
        <p:nvSpPr>
          <p:cNvPr id="1027" name="Rectangle 3"/>
          <p:cNvSpPr>
            <a:spLocks noGrp="1" noChangeArrowheads="1"/>
          </p:cNvSpPr>
          <p:nvPr>
            <p:ph type="body" idx="1"/>
          </p:nvPr>
        </p:nvSpPr>
        <p:spPr bwMode="auto">
          <a:xfrm>
            <a:off x="517402" y="2002368"/>
            <a:ext cx="9948931" cy="37342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4" name="TextBox 3"/>
          <p:cNvSpPr txBox="1"/>
          <p:nvPr userDrawn="1"/>
        </p:nvSpPr>
        <p:spPr>
          <a:xfrm>
            <a:off x="9749165" y="5857880"/>
            <a:ext cx="321027" cy="138499"/>
          </a:xfrm>
          <a:prstGeom prst="rect">
            <a:avLst/>
          </a:prstGeom>
          <a:noFill/>
        </p:spPr>
        <p:txBody>
          <a:bodyPr wrap="square" lIns="0" tIns="0" rIns="0" bIns="0" rtlCol="0" anchor="ctr">
            <a:spAutoFit/>
          </a:bodyPr>
          <a:lstStyle>
            <a:defPPr>
              <a:defRPr lang="en-US"/>
            </a:defPPr>
            <a:lvl1pPr algn="ctr">
              <a:defRPr sz="4400" cap="all">
                <a:solidFill>
                  <a:schemeClr val="bg1"/>
                </a:solidFill>
                <a:latin typeface="Century Gothic" pitchFamily="34" charset="0"/>
              </a:defRPr>
            </a:lvl1pPr>
          </a:lstStyle>
          <a:p>
            <a:pPr algn="r"/>
            <a:fld id="{9EF62655-870B-4C06-BC3D-C67D37BAE36D}" type="slidenum">
              <a:rPr lang="en-US" sz="700" kern="1200" smtClean="0">
                <a:solidFill>
                  <a:schemeClr val="accent5"/>
                </a:solidFill>
                <a:latin typeface="Trebuchet MS" panose="020B0603020202020204" pitchFamily="34" charset="0"/>
                <a:ea typeface="MS PGothic" pitchFamily="34" charset="-128"/>
                <a:cs typeface="+mn-cs"/>
              </a:rPr>
              <a:pPr algn="r"/>
              <a:t>‹#›</a:t>
            </a:fld>
            <a:r>
              <a:rPr lang="en-US" sz="900" cap="none" baseline="0" dirty="0">
                <a:solidFill>
                  <a:schemeClr val="accent5"/>
                </a:solidFill>
              </a:rPr>
              <a:t> </a:t>
            </a:r>
            <a:endParaRPr lang="en-US" sz="900" cap="none" dirty="0">
              <a:solidFill>
                <a:schemeClr val="accent5"/>
              </a:solidFill>
            </a:endParaRPr>
          </a:p>
        </p:txBody>
      </p:sp>
      <p:pic>
        <p:nvPicPr>
          <p:cNvPr id="18" name="Picture 17">
            <a:extLst>
              <a:ext uri="{FF2B5EF4-FFF2-40B4-BE49-F238E27FC236}">
                <a16:creationId xmlns:a16="http://schemas.microsoft.com/office/drawing/2014/main" id="{0A97EF6C-CD1B-46EA-95AA-C34DEE8C7153}"/>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10288289" y="5814736"/>
            <a:ext cx="475887" cy="237944"/>
          </a:xfrm>
          <a:prstGeom prst="rect">
            <a:avLst/>
          </a:prstGeom>
        </p:spPr>
      </p:pic>
    </p:spTree>
    <p:extLst>
      <p:ext uri="{BB962C8B-B14F-4D97-AF65-F5344CB8AC3E}">
        <p14:creationId xmlns:p14="http://schemas.microsoft.com/office/powerpoint/2010/main" val="1725690729"/>
      </p:ext>
    </p:extLst>
  </p:cSld>
  <p:clrMap bg1="dk2" tx1="lt1" bg2="dk1" tx2="lt2" accent1="accent1" accent2="accent2" accent3="accent3" accent4="accent4" accent5="accent5" accent6="accent6" hlink="hlink" folHlink="folHlink"/>
  <p:sldLayoutIdLst>
    <p:sldLayoutId id="2147483980" r:id="rId1"/>
    <p:sldLayoutId id="2147483985" r:id="rId2"/>
    <p:sldLayoutId id="2147483896" r:id="rId3"/>
    <p:sldLayoutId id="2147483981" r:id="rId4"/>
    <p:sldLayoutId id="2147483971" r:id="rId5"/>
    <p:sldLayoutId id="2147483988" r:id="rId6"/>
    <p:sldLayoutId id="2147483969" r:id="rId7"/>
    <p:sldLayoutId id="2147483989" r:id="rId8"/>
    <p:sldLayoutId id="2147483919" r:id="rId9"/>
    <p:sldLayoutId id="2147483990" r:id="rId10"/>
    <p:sldLayoutId id="2147483954" r:id="rId11"/>
    <p:sldLayoutId id="2147483984" r:id="rId12"/>
    <p:sldLayoutId id="2147483898" r:id="rId13"/>
    <p:sldLayoutId id="2147483926" r:id="rId14"/>
    <p:sldLayoutId id="2147483899" r:id="rId15"/>
    <p:sldLayoutId id="2147483901" r:id="rId16"/>
    <p:sldLayoutId id="2147483992"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rtl="0" fontAlgn="base">
        <a:lnSpc>
          <a:spcPct val="90000"/>
        </a:lnSpc>
        <a:spcBef>
          <a:spcPct val="0"/>
        </a:spcBef>
        <a:spcAft>
          <a:spcPct val="0"/>
        </a:spcAft>
        <a:defRPr sz="3600" b="1" cap="all" baseline="0">
          <a:solidFill>
            <a:schemeClr val="bg1"/>
          </a:solidFill>
          <a:latin typeface="Trebuchet MS" panose="020B0603020202020204"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p:titleStyle>
    <p:bodyStyle>
      <a:lvl1pPr marL="0" indent="0" algn="l" rtl="0" fontAlgn="base">
        <a:lnSpc>
          <a:spcPct val="90000"/>
        </a:lnSpc>
        <a:spcBef>
          <a:spcPts val="900"/>
        </a:spcBef>
        <a:spcAft>
          <a:spcPts val="900"/>
        </a:spcAft>
        <a:buClr>
          <a:schemeClr val="bg2"/>
        </a:buClr>
        <a:buSzPct val="100000"/>
        <a:buFontTx/>
        <a:buNone/>
        <a:defRPr sz="1800" b="0">
          <a:solidFill>
            <a:schemeClr val="bg1"/>
          </a:solidFill>
          <a:latin typeface="Trebuchet MS" pitchFamily="34" charset="0"/>
          <a:ea typeface="+mn-ea"/>
          <a:cs typeface="+mn-cs"/>
        </a:defRPr>
      </a:lvl1pPr>
      <a:lvl2pPr marL="571500" indent="0" algn="l" rtl="0" fontAlgn="base">
        <a:lnSpc>
          <a:spcPct val="90000"/>
        </a:lnSpc>
        <a:spcBef>
          <a:spcPts val="900"/>
        </a:spcBef>
        <a:spcAft>
          <a:spcPts val="900"/>
        </a:spcAft>
        <a:buClr>
          <a:schemeClr val="bg2"/>
        </a:buClr>
        <a:buSzPct val="100000"/>
        <a:buFontTx/>
        <a:buNone/>
        <a:defRPr sz="1600" b="0">
          <a:solidFill>
            <a:schemeClr val="bg1"/>
          </a:solidFill>
          <a:latin typeface="Trebuchet MS" pitchFamily="34" charset="0"/>
        </a:defRPr>
      </a:lvl2pPr>
      <a:lvl3pPr marL="1089025" indent="0" algn="l" rtl="0" fontAlgn="base">
        <a:lnSpc>
          <a:spcPct val="90000"/>
        </a:lnSpc>
        <a:spcBef>
          <a:spcPts val="900"/>
        </a:spcBef>
        <a:spcAft>
          <a:spcPts val="900"/>
        </a:spcAft>
        <a:buClr>
          <a:schemeClr val="bg2"/>
        </a:buClr>
        <a:buSzPct val="100000"/>
        <a:buFontTx/>
        <a:buNone/>
        <a:defRPr sz="1400" b="0">
          <a:solidFill>
            <a:schemeClr val="bg1"/>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hyperlink" Target="https://research.nvidia.com/publication/2015-08_The-SGGX-microflake"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hyperlink" Target="https://benedikt-bitterli.me/resources/images/teapot-full.pn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hyperlink" Target="https://benedikt-bitterli.me/resources/images/curly-hair.png" TargetMode="External"/><Relationship Id="rId5" Type="http://schemas.openxmlformats.org/officeDocument/2006/relationships/image" Target="../media/image36.png"/><Relationship Id="rId4" Type="http://schemas.openxmlformats.org/officeDocument/2006/relationships/hyperlink" Target="https://benedikt-bitterli.me/resources/images/glass-of-water.pn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hyperlink" Target="https://benedikt-bitterli.me/resources/images/curly-hair.png" TargetMode="External"/><Relationship Id="rId5" Type="http://schemas.openxmlformats.org/officeDocument/2006/relationships/image" Target="../media/image36.png"/><Relationship Id="rId4" Type="http://schemas.openxmlformats.org/officeDocument/2006/relationships/hyperlink" Target="https://benedikt-bitterli.me/resources/images/glass-of-water.pn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hyperlink" Target="https://www.youtube.com/watch?v=AG7DDXwYpD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8" Type="http://schemas.openxmlformats.org/officeDocument/2006/relationships/hyperlink" Target="https://sites.google.com/view/arewedonewithraytracing" TargetMode="External"/><Relationship Id="rId3" Type="http://schemas.openxmlformats.org/officeDocument/2006/relationships/image" Target="../media/image41.tiff"/><Relationship Id="rId7" Type="http://schemas.openxmlformats.org/officeDocument/2006/relationships/image" Target="../media/image45.tiff"/><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image" Target="../media/image44.tiff"/><Relationship Id="rId5" Type="http://schemas.openxmlformats.org/officeDocument/2006/relationships/image" Target="../media/image43.tiff"/><Relationship Id="rId4" Type="http://schemas.openxmlformats.org/officeDocument/2006/relationships/image" Target="../media/image42.tiff"/></Relationships>
</file>

<file path=ppt/slides/_rels/slide41.xml.rels><?xml version="1.0" encoding="UTF-8" standalone="yes"?>
<Relationships xmlns="http://schemas.openxmlformats.org/package/2006/relationships"><Relationship Id="rId2" Type="http://schemas.openxmlformats.org/officeDocument/2006/relationships/hyperlink" Target="https://sites.google.com/view/arewedonewithraytracing"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1"/>
          <p:cNvSpPr>
            <a:spLocks noGrp="1"/>
          </p:cNvSpPr>
          <p:nvPr>
            <p:ph type="subTitle" idx="1"/>
          </p:nvPr>
        </p:nvSpPr>
        <p:spPr>
          <a:xfrm>
            <a:off x="233916" y="5388075"/>
            <a:ext cx="9526126" cy="341632"/>
          </a:xfrm>
        </p:spPr>
        <p:txBody>
          <a:bodyPr/>
          <a:lstStyle/>
          <a:p>
            <a:pPr lvl="0"/>
            <a:r>
              <a:rPr lang="en-US"/>
              <a:t>Morgan McGuire  NVIDIA   </a:t>
            </a:r>
            <a:r>
              <a:rPr lang="en-US" dirty="0"/>
              <a:t>SIGGRAPH 2019</a:t>
            </a:r>
          </a:p>
        </p:txBody>
      </p:sp>
      <p:sp>
        <p:nvSpPr>
          <p:cNvPr id="5" name="Title 10"/>
          <p:cNvSpPr>
            <a:spLocks noGrp="1"/>
          </p:cNvSpPr>
          <p:nvPr>
            <p:ph type="title"/>
          </p:nvPr>
        </p:nvSpPr>
        <p:spPr>
          <a:xfrm>
            <a:off x="233916" y="4405220"/>
            <a:ext cx="10738883" cy="982855"/>
          </a:xfrm>
        </p:spPr>
        <p:txBody>
          <a:bodyPr/>
          <a:lstStyle/>
          <a:p>
            <a:r>
              <a:rPr lang="en-US" sz="4400" dirty="0"/>
              <a:t>FROM RASTER TO RAYS IN GAMES</a:t>
            </a:r>
          </a:p>
        </p:txBody>
      </p:sp>
    </p:spTree>
    <p:extLst>
      <p:ext uri="{BB962C8B-B14F-4D97-AF65-F5344CB8AC3E}">
        <p14:creationId xmlns:p14="http://schemas.microsoft.com/office/powerpoint/2010/main" val="3116770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40D063D-7BC5-F944-BA5C-8B886250C7AC}"/>
              </a:ext>
            </a:extLst>
          </p:cNvPr>
          <p:cNvSpPr/>
          <p:nvPr/>
        </p:nvSpPr>
        <p:spPr>
          <a:xfrm>
            <a:off x="296214" y="1190818"/>
            <a:ext cx="10290220" cy="45719"/>
          </a:xfrm>
          <a:prstGeom prst="rect">
            <a:avLst/>
          </a:prstGeom>
          <a:gradFill>
            <a:gsLst>
              <a:gs pos="0">
                <a:schemeClr val="tx1"/>
              </a:gs>
              <a:gs pos="5000">
                <a:srgbClr val="92D050"/>
              </a:gs>
              <a:gs pos="95000">
                <a:srgbClr val="92D050"/>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8348" y="495245"/>
            <a:ext cx="9976104" cy="590931"/>
          </a:xfrm>
        </p:spPr>
        <p:txBody>
          <a:bodyPr/>
          <a:lstStyle/>
          <a:p>
            <a:r>
              <a:rPr lang="en-US" dirty="0"/>
              <a:t>A GAME GRAPHICS ROADMAP</a:t>
            </a:r>
          </a:p>
        </p:txBody>
      </p:sp>
      <p:sp>
        <p:nvSpPr>
          <p:cNvPr id="9" name="TextBox 8"/>
          <p:cNvSpPr txBox="1"/>
          <p:nvPr/>
        </p:nvSpPr>
        <p:spPr>
          <a:xfrm>
            <a:off x="124257" y="1415019"/>
            <a:ext cx="1514828"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solidFill>
                  <a:srgbClr val="76B900"/>
                </a:solidFill>
              </a:rPr>
              <a:t>1978-1999</a:t>
            </a:r>
          </a:p>
        </p:txBody>
      </p:sp>
      <p:sp>
        <p:nvSpPr>
          <p:cNvPr id="11" name="TextBox 10"/>
          <p:cNvSpPr txBox="1"/>
          <p:nvPr/>
        </p:nvSpPr>
        <p:spPr>
          <a:xfrm>
            <a:off x="2102890" y="1745285"/>
            <a:ext cx="1976533"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i="1" dirty="0">
                <a:solidFill>
                  <a:schemeClr val="bg1"/>
                </a:solidFill>
              </a:rPr>
              <a:t>Raster Heroes</a:t>
            </a:r>
          </a:p>
        </p:txBody>
      </p:sp>
      <p:sp>
        <p:nvSpPr>
          <p:cNvPr id="6" name="TextBox 5"/>
          <p:cNvSpPr txBox="1"/>
          <p:nvPr/>
        </p:nvSpPr>
        <p:spPr>
          <a:xfrm>
            <a:off x="2274490" y="1415019"/>
            <a:ext cx="1573124"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solidFill>
                  <a:srgbClr val="76B900"/>
                </a:solidFill>
              </a:rPr>
              <a:t>2000-2018</a:t>
            </a:r>
          </a:p>
        </p:txBody>
      </p:sp>
      <p:sp>
        <p:nvSpPr>
          <p:cNvPr id="10" name="TextBox 9"/>
          <p:cNvSpPr txBox="1"/>
          <p:nvPr/>
        </p:nvSpPr>
        <p:spPr>
          <a:xfrm>
            <a:off x="59858" y="1745285"/>
            <a:ext cx="170758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i="1" dirty="0">
                <a:solidFill>
                  <a:schemeClr val="bg1"/>
                </a:solidFill>
              </a:rPr>
              <a:t>Antiquity</a:t>
            </a:r>
          </a:p>
        </p:txBody>
      </p:sp>
      <p:sp>
        <p:nvSpPr>
          <p:cNvPr id="14" name="TextBox 13">
            <a:extLst>
              <a:ext uri="{FF2B5EF4-FFF2-40B4-BE49-F238E27FC236}">
                <a16:creationId xmlns:a16="http://schemas.microsoft.com/office/drawing/2014/main" id="{3D17682B-695A-D34D-89C7-384BE4D48572}"/>
              </a:ext>
            </a:extLst>
          </p:cNvPr>
          <p:cNvSpPr txBox="1"/>
          <p:nvPr/>
        </p:nvSpPr>
        <p:spPr>
          <a:xfrm>
            <a:off x="4483019" y="1415019"/>
            <a:ext cx="1635085"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solidFill>
                  <a:srgbClr val="76B900"/>
                </a:solidFill>
              </a:rPr>
              <a:t>2019-2023</a:t>
            </a:r>
          </a:p>
        </p:txBody>
      </p:sp>
      <p:sp>
        <p:nvSpPr>
          <p:cNvPr id="15" name="TextBox 14">
            <a:extLst>
              <a:ext uri="{FF2B5EF4-FFF2-40B4-BE49-F238E27FC236}">
                <a16:creationId xmlns:a16="http://schemas.microsoft.com/office/drawing/2014/main" id="{4C3515D4-0A0C-D045-8263-1249F5411B48}"/>
              </a:ext>
            </a:extLst>
          </p:cNvPr>
          <p:cNvSpPr txBox="1"/>
          <p:nvPr/>
        </p:nvSpPr>
        <p:spPr>
          <a:xfrm>
            <a:off x="4162205" y="1745285"/>
            <a:ext cx="2390670"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i="1" dirty="0">
                <a:solidFill>
                  <a:schemeClr val="bg1"/>
                </a:solidFill>
              </a:rPr>
              <a:t>Ray/Raster Coexist</a:t>
            </a:r>
          </a:p>
        </p:txBody>
      </p:sp>
      <p:sp>
        <p:nvSpPr>
          <p:cNvPr id="20" name="TextBox 19">
            <a:extLst>
              <a:ext uri="{FF2B5EF4-FFF2-40B4-BE49-F238E27FC236}">
                <a16:creationId xmlns:a16="http://schemas.microsoft.com/office/drawing/2014/main" id="{47D22FBD-BBDA-EE48-BEC5-EB0680A8EC29}"/>
              </a:ext>
            </a:extLst>
          </p:cNvPr>
          <p:cNvSpPr txBox="1"/>
          <p:nvPr/>
        </p:nvSpPr>
        <p:spPr>
          <a:xfrm>
            <a:off x="9103698" y="1415019"/>
            <a:ext cx="1818024"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b="1" dirty="0">
                <a:solidFill>
                  <a:srgbClr val="76B900"/>
                </a:solidFill>
              </a:rPr>
              <a:t>Circa 2035</a:t>
            </a:r>
          </a:p>
        </p:txBody>
      </p:sp>
      <p:sp>
        <p:nvSpPr>
          <p:cNvPr id="21" name="TextBox 20">
            <a:extLst>
              <a:ext uri="{FF2B5EF4-FFF2-40B4-BE49-F238E27FC236}">
                <a16:creationId xmlns:a16="http://schemas.microsoft.com/office/drawing/2014/main" id="{B5D09738-21BB-BA47-83A1-151806F75A1C}"/>
              </a:ext>
            </a:extLst>
          </p:cNvPr>
          <p:cNvSpPr txBox="1"/>
          <p:nvPr/>
        </p:nvSpPr>
        <p:spPr>
          <a:xfrm>
            <a:off x="9193012" y="1745285"/>
            <a:ext cx="1689635"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b="1" i="1" dirty="0">
                <a:solidFill>
                  <a:schemeClr val="bg1"/>
                </a:solidFill>
              </a:rPr>
              <a:t>Path Tracing</a:t>
            </a:r>
          </a:p>
        </p:txBody>
      </p:sp>
      <p:sp>
        <p:nvSpPr>
          <p:cNvPr id="13" name="Triangle 12">
            <a:extLst>
              <a:ext uri="{FF2B5EF4-FFF2-40B4-BE49-F238E27FC236}">
                <a16:creationId xmlns:a16="http://schemas.microsoft.com/office/drawing/2014/main" id="{384FAD03-5F19-8C4D-B145-00E9E8902277}"/>
              </a:ext>
            </a:extLst>
          </p:cNvPr>
          <p:cNvSpPr/>
          <p:nvPr/>
        </p:nvSpPr>
        <p:spPr>
          <a:xfrm rot="10800000">
            <a:off x="770999" y="1198209"/>
            <a:ext cx="209530" cy="180629"/>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iangle 22">
            <a:extLst>
              <a:ext uri="{FF2B5EF4-FFF2-40B4-BE49-F238E27FC236}">
                <a16:creationId xmlns:a16="http://schemas.microsoft.com/office/drawing/2014/main" id="{BD37E0BC-49C3-684E-925A-65526BEE8A37}"/>
              </a:ext>
            </a:extLst>
          </p:cNvPr>
          <p:cNvSpPr/>
          <p:nvPr/>
        </p:nvSpPr>
        <p:spPr>
          <a:xfrm rot="10800000">
            <a:off x="2960633" y="1196690"/>
            <a:ext cx="209530" cy="180629"/>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iangle 23">
            <a:extLst>
              <a:ext uri="{FF2B5EF4-FFF2-40B4-BE49-F238E27FC236}">
                <a16:creationId xmlns:a16="http://schemas.microsoft.com/office/drawing/2014/main" id="{BC427CEA-7DBB-0743-B09B-2E0CFF11BD5E}"/>
              </a:ext>
            </a:extLst>
          </p:cNvPr>
          <p:cNvSpPr/>
          <p:nvPr/>
        </p:nvSpPr>
        <p:spPr>
          <a:xfrm rot="10800000">
            <a:off x="5188904" y="1195171"/>
            <a:ext cx="209530" cy="180629"/>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iangle 24">
            <a:extLst>
              <a:ext uri="{FF2B5EF4-FFF2-40B4-BE49-F238E27FC236}">
                <a16:creationId xmlns:a16="http://schemas.microsoft.com/office/drawing/2014/main" id="{69DC3614-8173-1045-80C2-60F447C5520D}"/>
              </a:ext>
            </a:extLst>
          </p:cNvPr>
          <p:cNvSpPr/>
          <p:nvPr/>
        </p:nvSpPr>
        <p:spPr>
          <a:xfrm rot="10800000">
            <a:off x="7558844" y="1193652"/>
            <a:ext cx="209530" cy="180629"/>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iangle 25">
            <a:extLst>
              <a:ext uri="{FF2B5EF4-FFF2-40B4-BE49-F238E27FC236}">
                <a16:creationId xmlns:a16="http://schemas.microsoft.com/office/drawing/2014/main" id="{52FF47F7-8372-B942-BB99-3DE9EA4F81CC}"/>
              </a:ext>
            </a:extLst>
          </p:cNvPr>
          <p:cNvSpPr/>
          <p:nvPr/>
        </p:nvSpPr>
        <p:spPr>
          <a:xfrm rot="10800000">
            <a:off x="9761357" y="1192133"/>
            <a:ext cx="209530" cy="180629"/>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 descr="https://lh6.googleusercontent.com/_RHaNNf7P5m3Pqv9jsx3pJic9aivDkizOdEnZbxro8S0t1UbKDGAYd1vAf9xXQUAX0A1-ghNjhEnNsXCItkbhQPsTsgkIyHtDbnp6TiUEx4_XhbEyZRaFyc5CVnqeFfzuJOdXrXARUY">
            <a:extLst>
              <a:ext uri="{FF2B5EF4-FFF2-40B4-BE49-F238E27FC236}">
                <a16:creationId xmlns:a16="http://schemas.microsoft.com/office/drawing/2014/main" id="{A060E25E-C552-CB4B-97A4-76AD02638B5B}"/>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00248" y="2265399"/>
            <a:ext cx="9682152" cy="3725942"/>
          </a:xfrm>
          <a:prstGeom prst="rect">
            <a:avLst/>
          </a:prstGeom>
          <a:noFill/>
          <a:ln w="9525">
            <a:noFill/>
          </a:ln>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85EF5151-BA4E-564D-80F8-516491AADE72}"/>
              </a:ext>
            </a:extLst>
          </p:cNvPr>
          <p:cNvSpPr txBox="1"/>
          <p:nvPr/>
        </p:nvSpPr>
        <p:spPr>
          <a:xfrm>
            <a:off x="770998" y="5511210"/>
            <a:ext cx="4363887" cy="4801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nSpc>
                <a:spcPct val="90000"/>
              </a:lnSpc>
            </a:pPr>
            <a:r>
              <a:rPr lang="en-US" sz="1400" i="1" dirty="0">
                <a:solidFill>
                  <a:schemeClr val="tx1"/>
                </a:solidFill>
              </a:rPr>
              <a:t>Coco</a:t>
            </a:r>
          </a:p>
          <a:p>
            <a:pPr>
              <a:lnSpc>
                <a:spcPct val="90000"/>
              </a:lnSpc>
            </a:pPr>
            <a:r>
              <a:rPr lang="en-US" sz="1400" dirty="0">
                <a:solidFill>
                  <a:schemeClr val="tx1"/>
                </a:solidFill>
              </a:rPr>
              <a:t>Walt Disney Pictures &amp; Pixar Animation Studios 2018</a:t>
            </a:r>
          </a:p>
        </p:txBody>
      </p:sp>
    </p:spTree>
    <p:extLst>
      <p:ext uri="{BB962C8B-B14F-4D97-AF65-F5344CB8AC3E}">
        <p14:creationId xmlns:p14="http://schemas.microsoft.com/office/powerpoint/2010/main" val="3625261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348" y="264207"/>
            <a:ext cx="9976104" cy="590931"/>
          </a:xfrm>
        </p:spPr>
        <p:txBody>
          <a:bodyPr/>
          <a:lstStyle/>
          <a:p>
            <a:r>
              <a:rPr lang="en-US" dirty="0"/>
              <a:t>Recommended Reading</a:t>
            </a:r>
          </a:p>
        </p:txBody>
      </p:sp>
      <p:sp>
        <p:nvSpPr>
          <p:cNvPr id="3" name="Content Placeholder 2"/>
          <p:cNvSpPr>
            <a:spLocks noGrp="1"/>
          </p:cNvSpPr>
          <p:nvPr>
            <p:ph idx="1"/>
          </p:nvPr>
        </p:nvSpPr>
        <p:spPr>
          <a:xfrm>
            <a:off x="316522" y="1549028"/>
            <a:ext cx="10464891" cy="4047696"/>
          </a:xfrm>
        </p:spPr>
        <p:txBody>
          <a:bodyPr/>
          <a:lstStyle/>
          <a:p>
            <a:r>
              <a:rPr lang="en-US" dirty="0"/>
              <a:t>Christensen &amp; </a:t>
            </a:r>
            <a:r>
              <a:rPr lang="en-US" dirty="0" err="1"/>
              <a:t>Jarosz</a:t>
            </a:r>
            <a:r>
              <a:rPr lang="en-US" dirty="0"/>
              <a:t>, The Path to Path-Traced Movies, CG&amp;V 2014</a:t>
            </a:r>
          </a:p>
          <a:p>
            <a:r>
              <a:rPr lang="en-US" dirty="0"/>
              <a:t>Keller et al., The </a:t>
            </a:r>
            <a:r>
              <a:rPr lang="en-US" dirty="0" err="1"/>
              <a:t>Iray</a:t>
            </a:r>
            <a:r>
              <a:rPr lang="en-US" dirty="0"/>
              <a:t> Light Transport Simulation and Rendering System, </a:t>
            </a:r>
            <a:r>
              <a:rPr lang="en-US" dirty="0" err="1"/>
              <a:t>arXiv</a:t>
            </a:r>
            <a:r>
              <a:rPr lang="en-US" dirty="0"/>
              <a:t>, 2017</a:t>
            </a:r>
          </a:p>
          <a:p>
            <a:r>
              <a:rPr lang="en-US" dirty="0"/>
              <a:t>ACM Transactions on Graphics volume 37 issue 3, 2018:</a:t>
            </a:r>
          </a:p>
          <a:p>
            <a:pPr lvl="1"/>
            <a:r>
              <a:rPr lang="en-US" sz="1800" dirty="0" err="1"/>
              <a:t>Georgiev</a:t>
            </a:r>
            <a:r>
              <a:rPr lang="en-US" sz="1800" dirty="0"/>
              <a:t> et al. (</a:t>
            </a:r>
            <a:r>
              <a:rPr lang="en-US" sz="1800" dirty="0" err="1"/>
              <a:t>SolidAngle</a:t>
            </a:r>
            <a:r>
              <a:rPr lang="en-US" sz="1800" dirty="0"/>
              <a:t>/Autodesk), Arnold: A Brute-Force Production Path Tracer</a:t>
            </a:r>
          </a:p>
          <a:p>
            <a:pPr lvl="1"/>
            <a:r>
              <a:rPr lang="en-US" sz="1800" dirty="0"/>
              <a:t>Christensen et al. (Pixar), </a:t>
            </a:r>
            <a:r>
              <a:rPr lang="en-US" sz="1800" dirty="0" err="1"/>
              <a:t>RenderMan</a:t>
            </a:r>
            <a:r>
              <a:rPr lang="en-US" sz="1800" dirty="0"/>
              <a:t>: An Advanced Path Tracing Architecture for Movie Rendering</a:t>
            </a:r>
          </a:p>
          <a:p>
            <a:pPr lvl="1"/>
            <a:r>
              <a:rPr lang="en-US" sz="1800" dirty="0" err="1"/>
              <a:t>Kulla</a:t>
            </a:r>
            <a:r>
              <a:rPr lang="en-US" sz="1800" dirty="0"/>
              <a:t> et al. (Sony Pictures </a:t>
            </a:r>
            <a:r>
              <a:rPr lang="en-US" sz="1800" dirty="0" err="1"/>
              <a:t>Imageworks</a:t>
            </a:r>
            <a:r>
              <a:rPr lang="en-US" sz="1800" dirty="0"/>
              <a:t>), Sony Pictures </a:t>
            </a:r>
            <a:r>
              <a:rPr lang="en-US" sz="1800" dirty="0" err="1"/>
              <a:t>Imageworks</a:t>
            </a:r>
            <a:r>
              <a:rPr lang="en-US" sz="1800" dirty="0"/>
              <a:t> Arnold</a:t>
            </a:r>
          </a:p>
          <a:p>
            <a:pPr lvl="1"/>
            <a:r>
              <a:rPr lang="en-US" sz="1800" dirty="0"/>
              <a:t>Burley et al. (Walt Disney Feature Animation), The Design and Evolution of Disney’s Hyperion Renderer</a:t>
            </a:r>
          </a:p>
          <a:p>
            <a:pPr lvl="1"/>
            <a:r>
              <a:rPr lang="en-US" sz="1800" dirty="0" err="1"/>
              <a:t>Fascione</a:t>
            </a:r>
            <a:r>
              <a:rPr lang="en-US" sz="1800" dirty="0"/>
              <a:t> et al. (</a:t>
            </a:r>
            <a:r>
              <a:rPr lang="en-US" sz="1800" dirty="0" err="1"/>
              <a:t>Weta</a:t>
            </a:r>
            <a:r>
              <a:rPr lang="en-US" sz="1800" dirty="0"/>
              <a:t>), Manuka: A Batch Shading Architecture for Spectral Path Tracing in Movie Production </a:t>
            </a:r>
          </a:p>
        </p:txBody>
      </p:sp>
      <p:sp>
        <p:nvSpPr>
          <p:cNvPr id="4" name="Text Placeholder 3"/>
          <p:cNvSpPr>
            <a:spLocks noGrp="1"/>
          </p:cNvSpPr>
          <p:nvPr>
            <p:ph type="body" sz="quarter" idx="10"/>
          </p:nvPr>
        </p:nvSpPr>
        <p:spPr>
          <a:xfrm>
            <a:off x="498348" y="880084"/>
            <a:ext cx="9976104" cy="525463"/>
          </a:xfrm>
        </p:spPr>
        <p:txBody>
          <a:bodyPr/>
          <a:lstStyle/>
          <a:p>
            <a:r>
              <a:rPr lang="en-US" dirty="0"/>
              <a:t>Case studies of offline rendering’s transition to path tracing</a:t>
            </a:r>
          </a:p>
        </p:txBody>
      </p:sp>
    </p:spTree>
    <p:extLst>
      <p:ext uri="{BB962C8B-B14F-4D97-AF65-F5344CB8AC3E}">
        <p14:creationId xmlns:p14="http://schemas.microsoft.com/office/powerpoint/2010/main" val="403774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40D063D-7BC5-F944-BA5C-8B886250C7AC}"/>
              </a:ext>
            </a:extLst>
          </p:cNvPr>
          <p:cNvSpPr/>
          <p:nvPr/>
        </p:nvSpPr>
        <p:spPr>
          <a:xfrm>
            <a:off x="296214" y="1190818"/>
            <a:ext cx="10290220" cy="45719"/>
          </a:xfrm>
          <a:prstGeom prst="rect">
            <a:avLst/>
          </a:prstGeom>
          <a:gradFill>
            <a:gsLst>
              <a:gs pos="0">
                <a:schemeClr val="tx1"/>
              </a:gs>
              <a:gs pos="5000">
                <a:srgbClr val="92D050"/>
              </a:gs>
              <a:gs pos="95000">
                <a:srgbClr val="92D050"/>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8348" y="495245"/>
            <a:ext cx="9976104" cy="590931"/>
          </a:xfrm>
        </p:spPr>
        <p:txBody>
          <a:bodyPr/>
          <a:lstStyle/>
          <a:p>
            <a:r>
              <a:rPr lang="en-US" dirty="0"/>
              <a:t>A GAME GRAPHICS ROADMAP</a:t>
            </a:r>
          </a:p>
        </p:txBody>
      </p:sp>
      <p:sp>
        <p:nvSpPr>
          <p:cNvPr id="9" name="TextBox 8"/>
          <p:cNvSpPr txBox="1"/>
          <p:nvPr/>
        </p:nvSpPr>
        <p:spPr>
          <a:xfrm>
            <a:off x="124257" y="1415019"/>
            <a:ext cx="1514828"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solidFill>
                  <a:srgbClr val="76B900"/>
                </a:solidFill>
              </a:rPr>
              <a:t>1978-1999</a:t>
            </a:r>
          </a:p>
        </p:txBody>
      </p:sp>
      <p:sp>
        <p:nvSpPr>
          <p:cNvPr id="11" name="TextBox 10"/>
          <p:cNvSpPr txBox="1"/>
          <p:nvPr/>
        </p:nvSpPr>
        <p:spPr>
          <a:xfrm>
            <a:off x="2102890" y="1745285"/>
            <a:ext cx="1976533"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i="1" dirty="0">
                <a:solidFill>
                  <a:schemeClr val="bg1"/>
                </a:solidFill>
              </a:rPr>
              <a:t>Raster Heroes</a:t>
            </a:r>
          </a:p>
        </p:txBody>
      </p:sp>
      <p:sp>
        <p:nvSpPr>
          <p:cNvPr id="6" name="TextBox 5"/>
          <p:cNvSpPr txBox="1"/>
          <p:nvPr/>
        </p:nvSpPr>
        <p:spPr>
          <a:xfrm>
            <a:off x="2274490" y="1415019"/>
            <a:ext cx="1573124"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solidFill>
                  <a:srgbClr val="76B900"/>
                </a:solidFill>
              </a:rPr>
              <a:t>2000-2018</a:t>
            </a:r>
          </a:p>
        </p:txBody>
      </p:sp>
      <p:sp>
        <p:nvSpPr>
          <p:cNvPr id="10" name="TextBox 9"/>
          <p:cNvSpPr txBox="1"/>
          <p:nvPr/>
        </p:nvSpPr>
        <p:spPr>
          <a:xfrm>
            <a:off x="59858" y="1745285"/>
            <a:ext cx="170758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i="1" dirty="0">
                <a:solidFill>
                  <a:schemeClr val="bg1"/>
                </a:solidFill>
              </a:rPr>
              <a:t>Antiquity</a:t>
            </a:r>
          </a:p>
        </p:txBody>
      </p:sp>
      <p:sp>
        <p:nvSpPr>
          <p:cNvPr id="14" name="TextBox 13">
            <a:extLst>
              <a:ext uri="{FF2B5EF4-FFF2-40B4-BE49-F238E27FC236}">
                <a16:creationId xmlns:a16="http://schemas.microsoft.com/office/drawing/2014/main" id="{3D17682B-695A-D34D-89C7-384BE4D48572}"/>
              </a:ext>
            </a:extLst>
          </p:cNvPr>
          <p:cNvSpPr txBox="1"/>
          <p:nvPr/>
        </p:nvSpPr>
        <p:spPr>
          <a:xfrm>
            <a:off x="4483019" y="1415019"/>
            <a:ext cx="1635085"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solidFill>
                  <a:srgbClr val="76B900"/>
                </a:solidFill>
              </a:rPr>
              <a:t>2019-2023</a:t>
            </a:r>
          </a:p>
        </p:txBody>
      </p:sp>
      <p:sp>
        <p:nvSpPr>
          <p:cNvPr id="15" name="TextBox 14">
            <a:extLst>
              <a:ext uri="{FF2B5EF4-FFF2-40B4-BE49-F238E27FC236}">
                <a16:creationId xmlns:a16="http://schemas.microsoft.com/office/drawing/2014/main" id="{4C3515D4-0A0C-D045-8263-1249F5411B48}"/>
              </a:ext>
            </a:extLst>
          </p:cNvPr>
          <p:cNvSpPr txBox="1"/>
          <p:nvPr/>
        </p:nvSpPr>
        <p:spPr>
          <a:xfrm>
            <a:off x="4162205" y="1745285"/>
            <a:ext cx="2390670"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i="1" dirty="0">
                <a:solidFill>
                  <a:schemeClr val="bg1"/>
                </a:solidFill>
              </a:rPr>
              <a:t>Ray/Raster Coexist</a:t>
            </a:r>
          </a:p>
        </p:txBody>
      </p:sp>
      <p:sp>
        <p:nvSpPr>
          <p:cNvPr id="18" name="TextBox 17">
            <a:extLst>
              <a:ext uri="{FF2B5EF4-FFF2-40B4-BE49-F238E27FC236}">
                <a16:creationId xmlns:a16="http://schemas.microsoft.com/office/drawing/2014/main" id="{2463E623-5496-D14A-A908-7DFEBFEE8461}"/>
              </a:ext>
            </a:extLst>
          </p:cNvPr>
          <p:cNvSpPr txBox="1"/>
          <p:nvPr/>
        </p:nvSpPr>
        <p:spPr>
          <a:xfrm>
            <a:off x="6817904" y="1415019"/>
            <a:ext cx="1714784"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b="1" dirty="0">
                <a:solidFill>
                  <a:srgbClr val="76B900"/>
                </a:solidFill>
              </a:rPr>
              <a:t>2024-2034</a:t>
            </a:r>
          </a:p>
        </p:txBody>
      </p:sp>
      <p:sp>
        <p:nvSpPr>
          <p:cNvPr id="19" name="TextBox 18">
            <a:extLst>
              <a:ext uri="{FF2B5EF4-FFF2-40B4-BE49-F238E27FC236}">
                <a16:creationId xmlns:a16="http://schemas.microsoft.com/office/drawing/2014/main" id="{C2D9D597-9BBD-A04F-AA50-CBA0232C0B9F}"/>
              </a:ext>
            </a:extLst>
          </p:cNvPr>
          <p:cNvSpPr txBox="1"/>
          <p:nvPr/>
        </p:nvSpPr>
        <p:spPr>
          <a:xfrm>
            <a:off x="6273537" y="1745285"/>
            <a:ext cx="2970991"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b="1" i="1" dirty="0">
                <a:solidFill>
                  <a:schemeClr val="bg1"/>
                </a:solidFill>
              </a:rPr>
              <a:t>Ray/Raster Hybrid</a:t>
            </a:r>
          </a:p>
        </p:txBody>
      </p:sp>
      <p:sp>
        <p:nvSpPr>
          <p:cNvPr id="20" name="TextBox 19">
            <a:extLst>
              <a:ext uri="{FF2B5EF4-FFF2-40B4-BE49-F238E27FC236}">
                <a16:creationId xmlns:a16="http://schemas.microsoft.com/office/drawing/2014/main" id="{47D22FBD-BBDA-EE48-BEC5-EB0680A8EC29}"/>
              </a:ext>
            </a:extLst>
          </p:cNvPr>
          <p:cNvSpPr txBox="1"/>
          <p:nvPr/>
        </p:nvSpPr>
        <p:spPr>
          <a:xfrm>
            <a:off x="9103698" y="1415019"/>
            <a:ext cx="1818024"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solidFill>
                  <a:srgbClr val="76B900"/>
                </a:solidFill>
              </a:rPr>
              <a:t>Circa 2035</a:t>
            </a:r>
          </a:p>
        </p:txBody>
      </p:sp>
      <p:sp>
        <p:nvSpPr>
          <p:cNvPr id="21" name="TextBox 20">
            <a:extLst>
              <a:ext uri="{FF2B5EF4-FFF2-40B4-BE49-F238E27FC236}">
                <a16:creationId xmlns:a16="http://schemas.microsoft.com/office/drawing/2014/main" id="{B5D09738-21BB-BA47-83A1-151806F75A1C}"/>
              </a:ext>
            </a:extLst>
          </p:cNvPr>
          <p:cNvSpPr txBox="1"/>
          <p:nvPr/>
        </p:nvSpPr>
        <p:spPr>
          <a:xfrm>
            <a:off x="9193012" y="1745285"/>
            <a:ext cx="1689635"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i="1" dirty="0">
                <a:solidFill>
                  <a:schemeClr val="bg1"/>
                </a:solidFill>
              </a:rPr>
              <a:t>Path Tracing</a:t>
            </a:r>
          </a:p>
        </p:txBody>
      </p:sp>
      <p:sp>
        <p:nvSpPr>
          <p:cNvPr id="13" name="Triangle 12">
            <a:extLst>
              <a:ext uri="{FF2B5EF4-FFF2-40B4-BE49-F238E27FC236}">
                <a16:creationId xmlns:a16="http://schemas.microsoft.com/office/drawing/2014/main" id="{384FAD03-5F19-8C4D-B145-00E9E8902277}"/>
              </a:ext>
            </a:extLst>
          </p:cNvPr>
          <p:cNvSpPr/>
          <p:nvPr/>
        </p:nvSpPr>
        <p:spPr>
          <a:xfrm rot="10800000">
            <a:off x="770999" y="1198209"/>
            <a:ext cx="209530" cy="180629"/>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iangle 22">
            <a:extLst>
              <a:ext uri="{FF2B5EF4-FFF2-40B4-BE49-F238E27FC236}">
                <a16:creationId xmlns:a16="http://schemas.microsoft.com/office/drawing/2014/main" id="{BD37E0BC-49C3-684E-925A-65526BEE8A37}"/>
              </a:ext>
            </a:extLst>
          </p:cNvPr>
          <p:cNvSpPr/>
          <p:nvPr/>
        </p:nvSpPr>
        <p:spPr>
          <a:xfrm rot="10800000">
            <a:off x="2960633" y="1196690"/>
            <a:ext cx="209530" cy="180629"/>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iangle 23">
            <a:extLst>
              <a:ext uri="{FF2B5EF4-FFF2-40B4-BE49-F238E27FC236}">
                <a16:creationId xmlns:a16="http://schemas.microsoft.com/office/drawing/2014/main" id="{BC427CEA-7DBB-0743-B09B-2E0CFF11BD5E}"/>
              </a:ext>
            </a:extLst>
          </p:cNvPr>
          <p:cNvSpPr/>
          <p:nvPr/>
        </p:nvSpPr>
        <p:spPr>
          <a:xfrm rot="10800000">
            <a:off x="5188904" y="1195171"/>
            <a:ext cx="209530" cy="180629"/>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iangle 24">
            <a:extLst>
              <a:ext uri="{FF2B5EF4-FFF2-40B4-BE49-F238E27FC236}">
                <a16:creationId xmlns:a16="http://schemas.microsoft.com/office/drawing/2014/main" id="{69DC3614-8173-1045-80C2-60F447C5520D}"/>
              </a:ext>
            </a:extLst>
          </p:cNvPr>
          <p:cNvSpPr/>
          <p:nvPr/>
        </p:nvSpPr>
        <p:spPr>
          <a:xfrm rot="10800000">
            <a:off x="7558844" y="1193652"/>
            <a:ext cx="209530" cy="180629"/>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iangle 25">
            <a:extLst>
              <a:ext uri="{FF2B5EF4-FFF2-40B4-BE49-F238E27FC236}">
                <a16:creationId xmlns:a16="http://schemas.microsoft.com/office/drawing/2014/main" id="{52FF47F7-8372-B942-BB99-3DE9EA4F81CC}"/>
              </a:ext>
            </a:extLst>
          </p:cNvPr>
          <p:cNvSpPr/>
          <p:nvPr/>
        </p:nvSpPr>
        <p:spPr>
          <a:xfrm rot="10800000">
            <a:off x="9761357" y="1192133"/>
            <a:ext cx="209530" cy="180629"/>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F26E3C5B-0F4B-4044-83DA-D7EC7AE18720}"/>
              </a:ext>
            </a:extLst>
          </p:cNvPr>
          <p:cNvSpPr txBox="1"/>
          <p:nvPr/>
        </p:nvSpPr>
        <p:spPr>
          <a:xfrm>
            <a:off x="2102890" y="2595665"/>
            <a:ext cx="6895985" cy="313271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numCol="2" rtlCol="0" anchor="ctr">
            <a:spAutoFit/>
          </a:bodyPr>
          <a:lstStyle/>
          <a:p>
            <a:pPr>
              <a:lnSpc>
                <a:spcPct val="110000"/>
              </a:lnSpc>
            </a:pPr>
            <a:r>
              <a:rPr lang="en-US" sz="2000" dirty="0">
                <a:solidFill>
                  <a:schemeClr val="tx1">
                    <a:lumMod val="50000"/>
                  </a:schemeClr>
                </a:solidFill>
              </a:rPr>
              <a:t>Area light shadows</a:t>
            </a:r>
          </a:p>
          <a:p>
            <a:pPr>
              <a:lnSpc>
                <a:spcPct val="110000"/>
              </a:lnSpc>
            </a:pPr>
            <a:r>
              <a:rPr lang="en-US" sz="2000" dirty="0">
                <a:solidFill>
                  <a:schemeClr val="tx1">
                    <a:lumMod val="50000"/>
                  </a:schemeClr>
                </a:solidFill>
              </a:rPr>
              <a:t>Ambient occlusion</a:t>
            </a:r>
          </a:p>
          <a:p>
            <a:pPr>
              <a:lnSpc>
                <a:spcPct val="110000"/>
              </a:lnSpc>
            </a:pPr>
            <a:r>
              <a:rPr lang="en-US" sz="2000" dirty="0">
                <a:solidFill>
                  <a:schemeClr val="tx1">
                    <a:lumMod val="50000"/>
                  </a:schemeClr>
                </a:solidFill>
              </a:rPr>
              <a:t>Glossy reflection</a:t>
            </a:r>
          </a:p>
          <a:p>
            <a:pPr>
              <a:lnSpc>
                <a:spcPct val="110000"/>
              </a:lnSpc>
            </a:pPr>
            <a:r>
              <a:rPr lang="en-US" sz="2000" dirty="0">
                <a:solidFill>
                  <a:schemeClr val="tx1">
                    <a:lumMod val="50000"/>
                  </a:schemeClr>
                </a:solidFill>
              </a:rPr>
              <a:t>Rays for data structures</a:t>
            </a:r>
          </a:p>
          <a:p>
            <a:pPr>
              <a:lnSpc>
                <a:spcPct val="110000"/>
              </a:lnSpc>
            </a:pPr>
            <a:r>
              <a:rPr lang="en-US" sz="2000" dirty="0">
                <a:solidFill>
                  <a:schemeClr val="tx1">
                    <a:lumMod val="50000"/>
                  </a:schemeClr>
                </a:solidFill>
              </a:rPr>
              <a:t>Ray traced audio</a:t>
            </a:r>
          </a:p>
          <a:p>
            <a:pPr>
              <a:lnSpc>
                <a:spcPct val="110000"/>
              </a:lnSpc>
            </a:pPr>
            <a:r>
              <a:rPr lang="en-US" sz="2000" dirty="0">
                <a:solidFill>
                  <a:schemeClr val="tx1">
                    <a:lumMod val="50000"/>
                  </a:schemeClr>
                </a:solidFill>
              </a:rPr>
              <a:t>Perfect particle collisions</a:t>
            </a:r>
          </a:p>
          <a:p>
            <a:pPr>
              <a:lnSpc>
                <a:spcPct val="110000"/>
              </a:lnSpc>
            </a:pPr>
            <a:r>
              <a:rPr lang="en-US" sz="2000" dirty="0">
                <a:solidFill>
                  <a:schemeClr val="tx1">
                    <a:lumMod val="50000"/>
                  </a:schemeClr>
                </a:solidFill>
              </a:rPr>
              <a:t>Perfect AI visibility</a:t>
            </a:r>
          </a:p>
          <a:p>
            <a:pPr>
              <a:lnSpc>
                <a:spcPct val="110000"/>
              </a:lnSpc>
            </a:pPr>
            <a:endParaRPr lang="en-US" sz="2000" dirty="0">
              <a:solidFill>
                <a:schemeClr val="tx1">
                  <a:lumMod val="50000"/>
                </a:schemeClr>
              </a:solidFill>
            </a:endParaRPr>
          </a:p>
          <a:p>
            <a:pPr>
              <a:lnSpc>
                <a:spcPct val="110000"/>
              </a:lnSpc>
            </a:pPr>
            <a:endParaRPr lang="en-US" sz="2000" dirty="0">
              <a:solidFill>
                <a:schemeClr val="tx1">
                  <a:lumMod val="50000"/>
                </a:schemeClr>
              </a:solidFill>
            </a:endParaRPr>
          </a:p>
          <a:p>
            <a:pPr>
              <a:lnSpc>
                <a:spcPct val="110000"/>
              </a:lnSpc>
            </a:pPr>
            <a:r>
              <a:rPr lang="en-US" sz="2000" dirty="0">
                <a:solidFill>
                  <a:schemeClr val="tx1">
                    <a:lumMod val="50000"/>
                  </a:schemeClr>
                </a:solidFill>
              </a:rPr>
              <a:t>Adaptive </a:t>
            </a:r>
            <a:r>
              <a:rPr lang="en-US" sz="2000" dirty="0" err="1">
                <a:solidFill>
                  <a:schemeClr val="tx1">
                    <a:lumMod val="50000"/>
                  </a:schemeClr>
                </a:solidFill>
              </a:rPr>
              <a:t>supersampling</a:t>
            </a:r>
            <a:endParaRPr lang="en-US" sz="2000" dirty="0">
              <a:solidFill>
                <a:schemeClr val="tx1">
                  <a:lumMod val="50000"/>
                </a:schemeClr>
              </a:solidFill>
            </a:endParaRPr>
          </a:p>
          <a:p>
            <a:pPr>
              <a:lnSpc>
                <a:spcPct val="110000"/>
              </a:lnSpc>
            </a:pPr>
            <a:r>
              <a:rPr lang="en-US" sz="2000" dirty="0">
                <a:solidFill>
                  <a:schemeClr val="tx1">
                    <a:lumMod val="50000"/>
                  </a:schemeClr>
                </a:solidFill>
              </a:rPr>
              <a:t>Diffuse </a:t>
            </a:r>
            <a:r>
              <a:rPr lang="en-US" sz="2000" dirty="0" err="1">
                <a:solidFill>
                  <a:schemeClr val="tx1">
                    <a:lumMod val="50000"/>
                  </a:schemeClr>
                </a:solidFill>
              </a:rPr>
              <a:t>interreflection</a:t>
            </a:r>
            <a:endParaRPr lang="en-US" sz="2000" dirty="0">
              <a:solidFill>
                <a:schemeClr val="tx1">
                  <a:lumMod val="50000"/>
                </a:schemeClr>
              </a:solidFill>
            </a:endParaRPr>
          </a:p>
          <a:p>
            <a:pPr>
              <a:lnSpc>
                <a:spcPct val="110000"/>
              </a:lnSpc>
            </a:pPr>
            <a:r>
              <a:rPr lang="en-US" sz="2000" dirty="0">
                <a:solidFill>
                  <a:schemeClr val="tx1">
                    <a:lumMod val="50000"/>
                  </a:schemeClr>
                </a:solidFill>
              </a:rPr>
              <a:t>Complex transparency</a:t>
            </a:r>
          </a:p>
          <a:p>
            <a:pPr>
              <a:lnSpc>
                <a:spcPct val="110000"/>
              </a:lnSpc>
            </a:pPr>
            <a:r>
              <a:rPr lang="en-US" sz="2000" dirty="0" err="1">
                <a:solidFill>
                  <a:schemeClr val="tx1">
                    <a:lumMod val="50000"/>
                  </a:schemeClr>
                </a:solidFill>
              </a:rPr>
              <a:t>Foveated</a:t>
            </a:r>
            <a:r>
              <a:rPr lang="en-US" sz="2000" dirty="0">
                <a:solidFill>
                  <a:schemeClr val="tx1">
                    <a:lumMod val="50000"/>
                  </a:schemeClr>
                </a:solidFill>
              </a:rPr>
              <a:t> rendering</a:t>
            </a:r>
          </a:p>
          <a:p>
            <a:pPr>
              <a:lnSpc>
                <a:spcPct val="110000"/>
              </a:lnSpc>
            </a:pPr>
            <a:r>
              <a:rPr lang="en-US" sz="2000" dirty="0">
                <a:solidFill>
                  <a:schemeClr val="tx1">
                    <a:lumMod val="50000"/>
                  </a:schemeClr>
                </a:solidFill>
              </a:rPr>
              <a:t>Beam racing</a:t>
            </a:r>
          </a:p>
          <a:p>
            <a:pPr>
              <a:lnSpc>
                <a:spcPct val="110000"/>
              </a:lnSpc>
            </a:pPr>
            <a:r>
              <a:rPr lang="en-US" sz="2000" dirty="0">
                <a:solidFill>
                  <a:schemeClr val="tx1">
                    <a:lumMod val="50000"/>
                  </a:schemeClr>
                </a:solidFill>
              </a:rPr>
              <a:t>Stochastic motion blur</a:t>
            </a:r>
          </a:p>
          <a:p>
            <a:pPr>
              <a:lnSpc>
                <a:spcPct val="110000"/>
              </a:lnSpc>
            </a:pPr>
            <a:r>
              <a:rPr lang="en-US" sz="2000" dirty="0">
                <a:solidFill>
                  <a:schemeClr val="tx1">
                    <a:lumMod val="50000"/>
                  </a:schemeClr>
                </a:solidFill>
              </a:rPr>
              <a:t>Full path tracing</a:t>
            </a:r>
          </a:p>
        </p:txBody>
      </p:sp>
    </p:spTree>
    <p:extLst>
      <p:ext uri="{BB962C8B-B14F-4D97-AF65-F5344CB8AC3E}">
        <p14:creationId xmlns:p14="http://schemas.microsoft.com/office/powerpoint/2010/main" val="4243591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B890A-38E3-EB42-AC29-A184C95FB71A}"/>
              </a:ext>
            </a:extLst>
          </p:cNvPr>
          <p:cNvSpPr>
            <a:spLocks noGrp="1"/>
          </p:cNvSpPr>
          <p:nvPr>
            <p:ph type="title"/>
          </p:nvPr>
        </p:nvSpPr>
        <p:spPr/>
        <p:txBody>
          <a:bodyPr/>
          <a:lstStyle/>
          <a:p>
            <a:r>
              <a:rPr lang="en-US" dirty="0">
                <a:solidFill>
                  <a:srgbClr val="92D050"/>
                </a:solidFill>
              </a:rPr>
              <a:t>Game ray tracing problems</a:t>
            </a:r>
          </a:p>
        </p:txBody>
      </p:sp>
      <p:sp>
        <p:nvSpPr>
          <p:cNvPr id="3" name="Content Placeholder 2">
            <a:extLst>
              <a:ext uri="{FF2B5EF4-FFF2-40B4-BE49-F238E27FC236}">
                <a16:creationId xmlns:a16="http://schemas.microsoft.com/office/drawing/2014/main" id="{2159EEB7-8278-A843-9A5D-F0967131BA57}"/>
              </a:ext>
            </a:extLst>
          </p:cNvPr>
          <p:cNvSpPr>
            <a:spLocks noGrp="1"/>
          </p:cNvSpPr>
          <p:nvPr>
            <p:ph idx="1"/>
          </p:nvPr>
        </p:nvSpPr>
        <p:spPr>
          <a:xfrm>
            <a:off x="4249271" y="1836754"/>
            <a:ext cx="5204012" cy="2560436"/>
          </a:xfrm>
        </p:spPr>
        <p:txBody>
          <a:bodyPr/>
          <a:lstStyle/>
          <a:p>
            <a:r>
              <a:rPr lang="en-US" sz="2800" b="1" dirty="0"/>
              <a:t>Materials</a:t>
            </a:r>
          </a:p>
          <a:p>
            <a:r>
              <a:rPr lang="en-US" sz="2800" b="1" dirty="0"/>
              <a:t>Geometry</a:t>
            </a:r>
          </a:p>
          <a:p>
            <a:r>
              <a:rPr lang="en-US" sz="2800" b="1" dirty="0"/>
              <a:t>Lights</a:t>
            </a:r>
          </a:p>
          <a:p>
            <a:r>
              <a:rPr lang="en-US" sz="2800" b="1" dirty="0"/>
              <a:t>Sampling</a:t>
            </a:r>
          </a:p>
        </p:txBody>
      </p:sp>
      <p:sp>
        <p:nvSpPr>
          <p:cNvPr id="5" name="TextBox 4">
            <a:extLst>
              <a:ext uri="{FF2B5EF4-FFF2-40B4-BE49-F238E27FC236}">
                <a16:creationId xmlns:a16="http://schemas.microsoft.com/office/drawing/2014/main" id="{E45C83C6-1B96-D44D-A60A-2217115BFB17}"/>
              </a:ext>
            </a:extLst>
          </p:cNvPr>
          <p:cNvSpPr txBox="1"/>
          <p:nvPr/>
        </p:nvSpPr>
        <p:spPr>
          <a:xfrm>
            <a:off x="2259913" y="5204648"/>
            <a:ext cx="7852276" cy="95410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1400" i="1" dirty="0">
                <a:solidFill>
                  <a:schemeClr val="bg1"/>
                </a:solidFill>
                <a:latin typeface="Trebuchet MS" panose="020B0603020202020204" pitchFamily="34" charset="0"/>
              </a:rPr>
              <a:t>See also:</a:t>
            </a:r>
          </a:p>
          <a:p>
            <a:pPr marL="285750" indent="-285750">
              <a:buFont typeface="Arial" panose="020B0604020202020204" pitchFamily="34" charset="0"/>
              <a:buChar char="•"/>
            </a:pPr>
            <a:r>
              <a:rPr lang="en-US" sz="1400" dirty="0">
                <a:solidFill>
                  <a:schemeClr val="bg1"/>
                </a:solidFill>
                <a:latin typeface="Trebuchet MS" panose="020B0603020202020204" pitchFamily="34" charset="0"/>
              </a:rPr>
              <a:t>Filmic quality at 30 fps, </a:t>
            </a:r>
            <a:r>
              <a:rPr lang="en-US" sz="1400" dirty="0" err="1">
                <a:solidFill>
                  <a:schemeClr val="bg1"/>
                </a:solidFill>
                <a:latin typeface="Trebuchet MS" panose="020B0603020202020204" pitchFamily="34" charset="0"/>
              </a:rPr>
              <a:t>Tatarchuk</a:t>
            </a:r>
            <a:r>
              <a:rPr lang="en-US" sz="1400" dirty="0">
                <a:solidFill>
                  <a:schemeClr val="bg1"/>
                </a:solidFill>
                <a:latin typeface="Trebuchet MS" panose="020B0603020202020204" pitchFamily="34" charset="0"/>
              </a:rPr>
              <a:t> et al. GDC’19</a:t>
            </a:r>
          </a:p>
          <a:p>
            <a:pPr marL="285750" indent="-285750">
              <a:buFont typeface="Arial" panose="020B0604020202020204" pitchFamily="34" charset="0"/>
              <a:buChar char="•"/>
            </a:pPr>
            <a:r>
              <a:rPr lang="en-US" sz="1400" dirty="0">
                <a:solidFill>
                  <a:schemeClr val="bg1"/>
                </a:solidFill>
                <a:latin typeface="Trebuchet MS" panose="020B0603020202020204" pitchFamily="34" charset="0"/>
              </a:rPr>
              <a:t>Open Problems in Real-Time Rendering, SIGGRAPH’19 (Thursday)</a:t>
            </a:r>
          </a:p>
          <a:p>
            <a:endParaRPr lang="en-US" sz="14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3666568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2E30F-5A6A-F949-A831-F732B97A185B}"/>
              </a:ext>
            </a:extLst>
          </p:cNvPr>
          <p:cNvSpPr>
            <a:spLocks noGrp="1"/>
          </p:cNvSpPr>
          <p:nvPr>
            <p:ph type="title"/>
          </p:nvPr>
        </p:nvSpPr>
        <p:spPr/>
        <p:txBody>
          <a:bodyPr/>
          <a:lstStyle/>
          <a:p>
            <a:r>
              <a:rPr lang="en-US" dirty="0"/>
              <a:t>materials</a:t>
            </a:r>
          </a:p>
        </p:txBody>
      </p:sp>
    </p:spTree>
    <p:extLst>
      <p:ext uri="{BB962C8B-B14F-4D97-AF65-F5344CB8AC3E}">
        <p14:creationId xmlns:p14="http://schemas.microsoft.com/office/powerpoint/2010/main" val="31890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7DC96-8F0F-0E4E-A139-FB762D9E8431}"/>
              </a:ext>
            </a:extLst>
          </p:cNvPr>
          <p:cNvSpPr>
            <a:spLocks noGrp="1"/>
          </p:cNvSpPr>
          <p:nvPr>
            <p:ph type="title"/>
          </p:nvPr>
        </p:nvSpPr>
        <p:spPr/>
        <p:txBody>
          <a:bodyPr/>
          <a:lstStyle/>
          <a:p>
            <a:r>
              <a:rPr lang="en-US" dirty="0">
                <a:solidFill>
                  <a:srgbClr val="92D050"/>
                </a:solidFill>
              </a:rPr>
              <a:t>Procedural materials</a:t>
            </a:r>
          </a:p>
        </p:txBody>
      </p:sp>
      <p:sp>
        <p:nvSpPr>
          <p:cNvPr id="3" name="Content Placeholder 2">
            <a:extLst>
              <a:ext uri="{FF2B5EF4-FFF2-40B4-BE49-F238E27FC236}">
                <a16:creationId xmlns:a16="http://schemas.microsoft.com/office/drawing/2014/main" id="{B9EAC281-0BEE-A547-BE63-AD9C2AF4FFA2}"/>
              </a:ext>
            </a:extLst>
          </p:cNvPr>
          <p:cNvSpPr>
            <a:spLocks noGrp="1"/>
          </p:cNvSpPr>
          <p:nvPr>
            <p:ph idx="1"/>
          </p:nvPr>
        </p:nvSpPr>
        <p:spPr/>
        <p:txBody>
          <a:bodyPr/>
          <a:lstStyle/>
          <a:p>
            <a:r>
              <a:rPr lang="en-US" i="1" dirty="0"/>
              <a:t>Fast hit/material shaders require:</a:t>
            </a:r>
          </a:p>
          <a:p>
            <a:r>
              <a:rPr lang="en-US" b="1" dirty="0"/>
              <a:t>Small compute</a:t>
            </a:r>
            <a:r>
              <a:rPr lang="en-US" dirty="0"/>
              <a:t>, to fit in the instruction cache and avoid stalls</a:t>
            </a:r>
          </a:p>
          <a:p>
            <a:r>
              <a:rPr lang="en-US" b="1" dirty="0"/>
              <a:t>Small data</a:t>
            </a:r>
            <a:r>
              <a:rPr lang="en-US" dirty="0"/>
              <a:t>, to maximize warp occupancy</a:t>
            </a:r>
          </a:p>
          <a:p>
            <a:r>
              <a:rPr lang="en-US" b="1" dirty="0"/>
              <a:t>Coherent</a:t>
            </a:r>
            <a:r>
              <a:rPr lang="en-US" dirty="0"/>
              <a:t> instructions, to maximize thread occupancy</a:t>
            </a:r>
          </a:p>
          <a:p>
            <a:r>
              <a:rPr lang="en-US" b="1" dirty="0"/>
              <a:t>Coherent</a:t>
            </a:r>
            <a:r>
              <a:rPr lang="en-US" dirty="0"/>
              <a:t> data, to maximize coalescing and data cache hits</a:t>
            </a:r>
          </a:p>
        </p:txBody>
      </p:sp>
      <p:sp>
        <p:nvSpPr>
          <p:cNvPr id="4" name="Text Placeholder 3">
            <a:extLst>
              <a:ext uri="{FF2B5EF4-FFF2-40B4-BE49-F238E27FC236}">
                <a16:creationId xmlns:a16="http://schemas.microsoft.com/office/drawing/2014/main" id="{7BE78307-F1E7-3340-817E-796BB2277168}"/>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20822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7DC96-8F0F-0E4E-A139-FB762D9E8431}"/>
              </a:ext>
            </a:extLst>
          </p:cNvPr>
          <p:cNvSpPr>
            <a:spLocks noGrp="1"/>
          </p:cNvSpPr>
          <p:nvPr>
            <p:ph type="title"/>
          </p:nvPr>
        </p:nvSpPr>
        <p:spPr/>
        <p:txBody>
          <a:bodyPr/>
          <a:lstStyle/>
          <a:p>
            <a:r>
              <a:rPr lang="en-US" dirty="0">
                <a:solidFill>
                  <a:srgbClr val="92D050"/>
                </a:solidFill>
              </a:rPr>
              <a:t>Procedural materials</a:t>
            </a:r>
          </a:p>
        </p:txBody>
      </p:sp>
      <p:sp>
        <p:nvSpPr>
          <p:cNvPr id="4" name="Text Placeholder 3">
            <a:extLst>
              <a:ext uri="{FF2B5EF4-FFF2-40B4-BE49-F238E27FC236}">
                <a16:creationId xmlns:a16="http://schemas.microsoft.com/office/drawing/2014/main" id="{7BE78307-F1E7-3340-817E-796BB2277168}"/>
              </a:ext>
            </a:extLst>
          </p:cNvPr>
          <p:cNvSpPr>
            <a:spLocks noGrp="1"/>
          </p:cNvSpPr>
          <p:nvPr>
            <p:ph type="body" sz="quarter" idx="10"/>
          </p:nvPr>
        </p:nvSpPr>
        <p:spPr/>
        <p:txBody>
          <a:bodyPr/>
          <a:lstStyle/>
          <a:p>
            <a:endParaRPr lang="en-US" dirty="0"/>
          </a:p>
        </p:txBody>
      </p:sp>
      <p:pic>
        <p:nvPicPr>
          <p:cNvPr id="6" name="Picture 5">
            <a:extLst>
              <a:ext uri="{FF2B5EF4-FFF2-40B4-BE49-F238E27FC236}">
                <a16:creationId xmlns:a16="http://schemas.microsoft.com/office/drawing/2014/main" id="{FF974A45-AB65-E444-A8F1-18EB1787C3AD}"/>
              </a:ext>
            </a:extLst>
          </p:cNvPr>
          <p:cNvPicPr>
            <a:picLocks noChangeAspect="1"/>
          </p:cNvPicPr>
          <p:nvPr/>
        </p:nvPicPr>
        <p:blipFill>
          <a:blip r:embed="rId3"/>
          <a:stretch>
            <a:fillRect/>
          </a:stretch>
        </p:blipFill>
        <p:spPr>
          <a:xfrm>
            <a:off x="615432" y="1990164"/>
            <a:ext cx="6674744" cy="3587675"/>
          </a:xfrm>
          <a:prstGeom prst="rect">
            <a:avLst/>
          </a:prstGeom>
        </p:spPr>
      </p:pic>
      <p:pic>
        <p:nvPicPr>
          <p:cNvPr id="10" name="Picture 9">
            <a:extLst>
              <a:ext uri="{FF2B5EF4-FFF2-40B4-BE49-F238E27FC236}">
                <a16:creationId xmlns:a16="http://schemas.microsoft.com/office/drawing/2014/main" id="{5DA5790E-EE17-894D-951E-8296D1B097E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290176" y="1990164"/>
            <a:ext cx="2987894" cy="3587675"/>
          </a:xfrm>
          <a:prstGeom prst="rect">
            <a:avLst/>
          </a:prstGeom>
        </p:spPr>
      </p:pic>
      <p:pic>
        <p:nvPicPr>
          <p:cNvPr id="12" name="Picture 11">
            <a:extLst>
              <a:ext uri="{FF2B5EF4-FFF2-40B4-BE49-F238E27FC236}">
                <a16:creationId xmlns:a16="http://schemas.microsoft.com/office/drawing/2014/main" id="{24FFF87E-6040-7641-B20E-E97467DF63B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352946" y="1990164"/>
            <a:ext cx="2862353" cy="3514012"/>
          </a:xfrm>
          <a:prstGeom prst="rect">
            <a:avLst/>
          </a:prstGeom>
        </p:spPr>
      </p:pic>
      <p:pic>
        <p:nvPicPr>
          <p:cNvPr id="14" name="Picture 13">
            <a:extLst>
              <a:ext uri="{FF2B5EF4-FFF2-40B4-BE49-F238E27FC236}">
                <a16:creationId xmlns:a16="http://schemas.microsoft.com/office/drawing/2014/main" id="{1CDDDC44-8B6D-0848-98FA-DA438FA6306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52946" y="1990163"/>
            <a:ext cx="2977006" cy="3587675"/>
          </a:xfrm>
          <a:prstGeom prst="rect">
            <a:avLst/>
          </a:prstGeom>
        </p:spPr>
      </p:pic>
    </p:spTree>
    <p:extLst>
      <p:ext uri="{BB962C8B-B14F-4D97-AF65-F5344CB8AC3E}">
        <p14:creationId xmlns:p14="http://schemas.microsoft.com/office/powerpoint/2010/main" val="1972533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7DC96-8F0F-0E4E-A139-FB762D9E8431}"/>
              </a:ext>
            </a:extLst>
          </p:cNvPr>
          <p:cNvSpPr>
            <a:spLocks noGrp="1"/>
          </p:cNvSpPr>
          <p:nvPr>
            <p:ph type="title"/>
          </p:nvPr>
        </p:nvSpPr>
        <p:spPr/>
        <p:txBody>
          <a:bodyPr/>
          <a:lstStyle/>
          <a:p>
            <a:r>
              <a:rPr lang="en-US" dirty="0">
                <a:solidFill>
                  <a:srgbClr val="92D050"/>
                </a:solidFill>
              </a:rPr>
              <a:t>Procedural materials</a:t>
            </a:r>
          </a:p>
        </p:txBody>
      </p:sp>
      <p:sp>
        <p:nvSpPr>
          <p:cNvPr id="3" name="Content Placeholder 2">
            <a:extLst>
              <a:ext uri="{FF2B5EF4-FFF2-40B4-BE49-F238E27FC236}">
                <a16:creationId xmlns:a16="http://schemas.microsoft.com/office/drawing/2014/main" id="{B9EAC281-0BEE-A547-BE63-AD9C2AF4FFA2}"/>
              </a:ext>
            </a:extLst>
          </p:cNvPr>
          <p:cNvSpPr>
            <a:spLocks noGrp="1"/>
          </p:cNvSpPr>
          <p:nvPr>
            <p:ph idx="1"/>
          </p:nvPr>
        </p:nvSpPr>
        <p:spPr/>
        <p:txBody>
          <a:bodyPr/>
          <a:lstStyle/>
          <a:p>
            <a:r>
              <a:rPr lang="en-US" dirty="0"/>
              <a:t>Today’s solution of sorting / compaction / binning is good, but not good </a:t>
            </a:r>
            <a:r>
              <a:rPr lang="en-US" i="1" dirty="0"/>
              <a:t>enough</a:t>
            </a:r>
            <a:r>
              <a:rPr lang="en-US" dirty="0"/>
              <a:t>.</a:t>
            </a:r>
          </a:p>
          <a:p>
            <a:endParaRPr lang="en-US" dirty="0"/>
          </a:p>
          <a:p>
            <a:r>
              <a:rPr lang="en-US" dirty="0"/>
              <a:t>Future: 	start with brute force baking of all materials (Manuka)</a:t>
            </a:r>
          </a:p>
          <a:p>
            <a:r>
              <a:rPr lang="en-US" dirty="0"/>
              <a:t>	move to dynamic </a:t>
            </a:r>
            <a:r>
              <a:rPr lang="en-US" dirty="0" err="1"/>
              <a:t>megatexture</a:t>
            </a:r>
            <a:r>
              <a:rPr lang="en-US" dirty="0"/>
              <a:t> baking, like a page table</a:t>
            </a:r>
          </a:p>
          <a:p>
            <a:r>
              <a:rPr lang="en-US" dirty="0"/>
              <a:t>	challenge: massively parallel scheduling</a:t>
            </a:r>
          </a:p>
          <a:p>
            <a:endParaRPr lang="en-US" dirty="0"/>
          </a:p>
          <a:p>
            <a:r>
              <a:rPr lang="en-US" b="1" dirty="0"/>
              <a:t>Manuka: A Batch Shading Architecture for Spectral Path Tracing in Movie Production</a:t>
            </a:r>
            <a:r>
              <a:rPr lang="en-US" dirty="0"/>
              <a:t>, </a:t>
            </a:r>
            <a:r>
              <a:rPr lang="en-US" dirty="0" err="1"/>
              <a:t>Fascione</a:t>
            </a:r>
            <a:r>
              <a:rPr lang="en-US" dirty="0"/>
              <a:t>, </a:t>
            </a:r>
            <a:r>
              <a:rPr lang="en-US" dirty="0" err="1"/>
              <a:t>Hanika</a:t>
            </a:r>
            <a:r>
              <a:rPr lang="en-US" dirty="0"/>
              <a:t>, Leone, </a:t>
            </a:r>
            <a:r>
              <a:rPr lang="en-US" dirty="0" err="1"/>
              <a:t>Droske</a:t>
            </a:r>
            <a:r>
              <a:rPr lang="en-US" dirty="0"/>
              <a:t>, </a:t>
            </a:r>
            <a:r>
              <a:rPr lang="en-US" dirty="0" err="1"/>
              <a:t>Schwarzhaupt</a:t>
            </a:r>
            <a:r>
              <a:rPr lang="en-US" dirty="0"/>
              <a:t>, </a:t>
            </a:r>
            <a:r>
              <a:rPr lang="en-US" dirty="0" err="1"/>
              <a:t>Davidovic</a:t>
            </a:r>
            <a:r>
              <a:rPr lang="en-US" dirty="0"/>
              <a:t>, </a:t>
            </a:r>
            <a:r>
              <a:rPr lang="en-US" dirty="0" err="1"/>
              <a:t>Weidlich</a:t>
            </a:r>
            <a:r>
              <a:rPr lang="en-US" dirty="0"/>
              <a:t>, and Meng, ToG’18 </a:t>
            </a:r>
          </a:p>
          <a:p>
            <a:endParaRPr lang="en-US" dirty="0"/>
          </a:p>
        </p:txBody>
      </p:sp>
      <p:sp>
        <p:nvSpPr>
          <p:cNvPr id="4" name="Text Placeholder 3">
            <a:extLst>
              <a:ext uri="{FF2B5EF4-FFF2-40B4-BE49-F238E27FC236}">
                <a16:creationId xmlns:a16="http://schemas.microsoft.com/office/drawing/2014/main" id="{7BE78307-F1E7-3340-817E-796BB2277168}"/>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65887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7DC96-8F0F-0E4E-A139-FB762D9E8431}"/>
              </a:ext>
            </a:extLst>
          </p:cNvPr>
          <p:cNvSpPr>
            <a:spLocks noGrp="1"/>
          </p:cNvSpPr>
          <p:nvPr>
            <p:ph type="title"/>
          </p:nvPr>
        </p:nvSpPr>
        <p:spPr/>
        <p:txBody>
          <a:bodyPr/>
          <a:lstStyle/>
          <a:p>
            <a:r>
              <a:rPr lang="en-US" dirty="0">
                <a:solidFill>
                  <a:srgbClr val="92D050"/>
                </a:solidFill>
              </a:rPr>
              <a:t>Binary Coverage testing</a:t>
            </a:r>
          </a:p>
        </p:txBody>
      </p:sp>
      <p:sp>
        <p:nvSpPr>
          <p:cNvPr id="3" name="Content Placeholder 2">
            <a:extLst>
              <a:ext uri="{FF2B5EF4-FFF2-40B4-BE49-F238E27FC236}">
                <a16:creationId xmlns:a16="http://schemas.microsoft.com/office/drawing/2014/main" id="{B9EAC281-0BEE-A547-BE63-AD9C2AF4FFA2}"/>
              </a:ext>
            </a:extLst>
          </p:cNvPr>
          <p:cNvSpPr>
            <a:spLocks noGrp="1"/>
          </p:cNvSpPr>
          <p:nvPr>
            <p:ph idx="1"/>
          </p:nvPr>
        </p:nvSpPr>
        <p:spPr>
          <a:xfrm>
            <a:off x="516750" y="2103035"/>
            <a:ext cx="6367130" cy="3718925"/>
          </a:xfrm>
        </p:spPr>
        <p:txBody>
          <a:bodyPr/>
          <a:lstStyle/>
          <a:p>
            <a:r>
              <a:rPr lang="en-US" sz="2000" dirty="0"/>
              <a:t>“Alpha” test is inefficient on both CPU and GPU</a:t>
            </a:r>
          </a:p>
          <a:p>
            <a:r>
              <a:rPr lang="en-US" sz="2000" dirty="0"/>
              <a:t>Interacts with motion blur, decals, fog, depth of field, and shadowing</a:t>
            </a:r>
          </a:p>
          <a:p>
            <a:r>
              <a:rPr lang="en-US" sz="2000" b="1" dirty="0"/>
              <a:t>Hashed alpha testing</a:t>
            </a:r>
            <a:r>
              <a:rPr lang="en-US" sz="2000" dirty="0"/>
              <a:t>, Wyman &amp; McGuire I3D’17</a:t>
            </a:r>
          </a:p>
          <a:p>
            <a:endParaRPr lang="en-US" sz="2000" dirty="0"/>
          </a:p>
        </p:txBody>
      </p:sp>
      <p:sp>
        <p:nvSpPr>
          <p:cNvPr id="4" name="Text Placeholder 3">
            <a:extLst>
              <a:ext uri="{FF2B5EF4-FFF2-40B4-BE49-F238E27FC236}">
                <a16:creationId xmlns:a16="http://schemas.microsoft.com/office/drawing/2014/main" id="{7BE78307-F1E7-3340-817E-796BB2277168}"/>
              </a:ext>
            </a:extLst>
          </p:cNvPr>
          <p:cNvSpPr>
            <a:spLocks noGrp="1"/>
          </p:cNvSpPr>
          <p:nvPr>
            <p:ph type="body" sz="quarter" idx="10"/>
          </p:nvPr>
        </p:nvSpPr>
        <p:spPr/>
        <p:txBody>
          <a:bodyPr/>
          <a:lstStyle/>
          <a:p>
            <a:endParaRPr lang="en-US"/>
          </a:p>
        </p:txBody>
      </p:sp>
      <p:pic>
        <p:nvPicPr>
          <p:cNvPr id="6" name="Picture 5">
            <a:extLst>
              <a:ext uri="{FF2B5EF4-FFF2-40B4-BE49-F238E27FC236}">
                <a16:creationId xmlns:a16="http://schemas.microsoft.com/office/drawing/2014/main" id="{760A0B48-7ED1-BB49-8B7D-481C8FE152FD}"/>
              </a:ext>
            </a:extLst>
          </p:cNvPr>
          <p:cNvPicPr>
            <a:picLocks noChangeAspect="1"/>
          </p:cNvPicPr>
          <p:nvPr/>
        </p:nvPicPr>
        <p:blipFill>
          <a:blip r:embed="rId3"/>
          <a:stretch>
            <a:fillRect/>
          </a:stretch>
        </p:blipFill>
        <p:spPr>
          <a:xfrm>
            <a:off x="7483563" y="1784996"/>
            <a:ext cx="3489238" cy="4387204"/>
          </a:xfrm>
          <a:prstGeom prst="rect">
            <a:avLst/>
          </a:prstGeom>
        </p:spPr>
      </p:pic>
    </p:spTree>
    <p:extLst>
      <p:ext uri="{BB962C8B-B14F-4D97-AF65-F5344CB8AC3E}">
        <p14:creationId xmlns:p14="http://schemas.microsoft.com/office/powerpoint/2010/main" val="184954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2E30F-5A6A-F949-A831-F732B97A185B}"/>
              </a:ext>
            </a:extLst>
          </p:cNvPr>
          <p:cNvSpPr>
            <a:spLocks noGrp="1"/>
          </p:cNvSpPr>
          <p:nvPr>
            <p:ph type="title"/>
          </p:nvPr>
        </p:nvSpPr>
        <p:spPr/>
        <p:txBody>
          <a:bodyPr/>
          <a:lstStyle/>
          <a:p>
            <a:r>
              <a:rPr lang="en-US" dirty="0"/>
              <a:t>geometry</a:t>
            </a:r>
          </a:p>
        </p:txBody>
      </p:sp>
    </p:spTree>
    <p:extLst>
      <p:ext uri="{BB962C8B-B14F-4D97-AF65-F5344CB8AC3E}">
        <p14:creationId xmlns:p14="http://schemas.microsoft.com/office/powerpoint/2010/main" val="337510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468AEA-A1DC-F34D-B8BC-E536FFCEF355}"/>
              </a:ext>
            </a:extLst>
          </p:cNvPr>
          <p:cNvPicPr>
            <a:picLocks noChangeAspect="1"/>
          </p:cNvPicPr>
          <p:nvPr/>
        </p:nvPicPr>
        <p:blipFill>
          <a:blip r:embed="rId2"/>
          <a:stretch>
            <a:fillRect/>
          </a:stretch>
        </p:blipFill>
        <p:spPr>
          <a:xfrm>
            <a:off x="0" y="4617"/>
            <a:ext cx="10972800" cy="6172200"/>
          </a:xfrm>
          <a:prstGeom prst="rect">
            <a:avLst/>
          </a:prstGeom>
        </p:spPr>
      </p:pic>
      <p:sp>
        <p:nvSpPr>
          <p:cNvPr id="2" name="Rectangle 1">
            <a:extLst>
              <a:ext uri="{FF2B5EF4-FFF2-40B4-BE49-F238E27FC236}">
                <a16:creationId xmlns:a16="http://schemas.microsoft.com/office/drawing/2014/main" id="{D1D75DFB-4583-42E2-9E61-80C15DCF10EE}"/>
              </a:ext>
            </a:extLst>
          </p:cNvPr>
          <p:cNvSpPr/>
          <p:nvPr/>
        </p:nvSpPr>
        <p:spPr>
          <a:xfrm>
            <a:off x="192621" y="5522402"/>
            <a:ext cx="5293779" cy="5588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98AE70C-22EB-D448-A40F-4BF7719661C6}"/>
              </a:ext>
            </a:extLst>
          </p:cNvPr>
          <p:cNvSpPr txBox="1"/>
          <p:nvPr/>
        </p:nvSpPr>
        <p:spPr>
          <a:xfrm>
            <a:off x="3844574" y="2490553"/>
            <a:ext cx="6399436" cy="1200329"/>
          </a:xfrm>
          <a:prstGeom prst="rect">
            <a:avLst/>
          </a:prstGeom>
          <a:solidFill>
            <a:schemeClr val="tx1"/>
          </a:solidFill>
        </p:spPr>
        <p:txBody>
          <a:bodyPr wrap="square" rtlCol="0">
            <a:spAutoFit/>
          </a:bodyPr>
          <a:lstStyle/>
          <a:p>
            <a:r>
              <a:rPr lang="en-US" sz="3600" b="1" dirty="0">
                <a:solidFill>
                  <a:srgbClr val="DE3858"/>
                </a:solidFill>
              </a:rPr>
              <a:t>PHOTOGRAPHY &amp; </a:t>
            </a:r>
          </a:p>
          <a:p>
            <a:r>
              <a:rPr lang="en-US" sz="3600" b="1" dirty="0">
                <a:solidFill>
                  <a:srgbClr val="DE3858"/>
                </a:solidFill>
              </a:rPr>
              <a:t>RECORDING PERMITTED</a:t>
            </a:r>
          </a:p>
        </p:txBody>
      </p:sp>
      <p:sp>
        <p:nvSpPr>
          <p:cNvPr id="5" name="Rectangle 4">
            <a:extLst>
              <a:ext uri="{FF2B5EF4-FFF2-40B4-BE49-F238E27FC236}">
                <a16:creationId xmlns:a16="http://schemas.microsoft.com/office/drawing/2014/main" id="{F2D31336-E04B-1642-A36F-F7EE1B653AE8}"/>
              </a:ext>
            </a:extLst>
          </p:cNvPr>
          <p:cNvSpPr/>
          <p:nvPr/>
        </p:nvSpPr>
        <p:spPr>
          <a:xfrm>
            <a:off x="393055" y="5613325"/>
            <a:ext cx="626432" cy="3482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546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7DC96-8F0F-0E4E-A139-FB762D9E8431}"/>
              </a:ext>
            </a:extLst>
          </p:cNvPr>
          <p:cNvSpPr>
            <a:spLocks noGrp="1"/>
          </p:cNvSpPr>
          <p:nvPr>
            <p:ph type="title"/>
          </p:nvPr>
        </p:nvSpPr>
        <p:spPr/>
        <p:txBody>
          <a:bodyPr/>
          <a:lstStyle/>
          <a:p>
            <a:r>
              <a:rPr lang="en-US" dirty="0"/>
              <a:t>BVH Streaming</a:t>
            </a:r>
          </a:p>
        </p:txBody>
      </p:sp>
      <p:sp>
        <p:nvSpPr>
          <p:cNvPr id="4" name="Text Placeholder 3">
            <a:extLst>
              <a:ext uri="{FF2B5EF4-FFF2-40B4-BE49-F238E27FC236}">
                <a16:creationId xmlns:a16="http://schemas.microsoft.com/office/drawing/2014/main" id="{7BE78307-F1E7-3340-817E-796BB2277168}"/>
              </a:ext>
            </a:extLst>
          </p:cNvPr>
          <p:cNvSpPr>
            <a:spLocks noGrp="1"/>
          </p:cNvSpPr>
          <p:nvPr>
            <p:ph type="body" sz="quarter" idx="10"/>
          </p:nvPr>
        </p:nvSpPr>
        <p:spPr/>
        <p:txBody>
          <a:bodyPr/>
          <a:lstStyle/>
          <a:p>
            <a:endParaRPr lang="en-US"/>
          </a:p>
        </p:txBody>
      </p:sp>
      <p:pic>
        <p:nvPicPr>
          <p:cNvPr id="6" name="Picture 5">
            <a:extLst>
              <a:ext uri="{FF2B5EF4-FFF2-40B4-BE49-F238E27FC236}">
                <a16:creationId xmlns:a16="http://schemas.microsoft.com/office/drawing/2014/main" id="{72C2AC69-B119-844A-AB40-567BCF92E35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328357"/>
            <a:ext cx="10972800" cy="4593265"/>
          </a:xfrm>
          <a:prstGeom prst="rect">
            <a:avLst/>
          </a:prstGeom>
        </p:spPr>
      </p:pic>
      <p:sp>
        <p:nvSpPr>
          <p:cNvPr id="7" name="TextBox 6">
            <a:extLst>
              <a:ext uri="{FF2B5EF4-FFF2-40B4-BE49-F238E27FC236}">
                <a16:creationId xmlns:a16="http://schemas.microsoft.com/office/drawing/2014/main" id="{4D9D59C7-3965-4E43-9F3A-049A8C2CEC09}"/>
              </a:ext>
            </a:extLst>
          </p:cNvPr>
          <p:cNvSpPr txBox="1"/>
          <p:nvPr/>
        </p:nvSpPr>
        <p:spPr>
          <a:xfrm>
            <a:off x="7908050" y="5635390"/>
            <a:ext cx="3064750"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i="1" dirty="0">
                <a:solidFill>
                  <a:schemeClr val="tx1"/>
                </a:solidFill>
                <a:latin typeface="Trebuchet MS" panose="020B0603020202020204" pitchFamily="34" charset="0"/>
              </a:rPr>
              <a:t>Just Cause 4</a:t>
            </a:r>
            <a:r>
              <a:rPr lang="en-US" sz="1400" dirty="0">
                <a:solidFill>
                  <a:schemeClr val="tx1"/>
                </a:solidFill>
                <a:latin typeface="Trebuchet MS" panose="020B0603020202020204" pitchFamily="34" charset="0"/>
              </a:rPr>
              <a:t>, </a:t>
            </a:r>
            <a:r>
              <a:rPr lang="en-US" sz="1400" dirty="0" err="1">
                <a:solidFill>
                  <a:schemeClr val="tx1"/>
                </a:solidFill>
                <a:latin typeface="Trebuchet MS" panose="020B0603020202020204" pitchFamily="34" charset="0"/>
              </a:rPr>
              <a:t>Avalance</a:t>
            </a:r>
            <a:r>
              <a:rPr lang="en-US" sz="1400" dirty="0">
                <a:solidFill>
                  <a:schemeClr val="tx1"/>
                </a:solidFill>
                <a:latin typeface="Trebuchet MS" panose="020B0603020202020204" pitchFamily="34" charset="0"/>
              </a:rPr>
              <a:t> Studios 2018</a:t>
            </a:r>
          </a:p>
        </p:txBody>
      </p:sp>
    </p:spTree>
    <p:extLst>
      <p:ext uri="{BB962C8B-B14F-4D97-AF65-F5344CB8AC3E}">
        <p14:creationId xmlns:p14="http://schemas.microsoft.com/office/powerpoint/2010/main" val="3178908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9FB9C2-6081-3C4E-A1FB-4CA86B5AAB91}"/>
              </a:ext>
            </a:extLst>
          </p:cNvPr>
          <p:cNvPicPr>
            <a:picLocks noChangeAspect="1"/>
          </p:cNvPicPr>
          <p:nvPr/>
        </p:nvPicPr>
        <p:blipFill>
          <a:blip r:embed="rId3"/>
          <a:stretch>
            <a:fillRect/>
          </a:stretch>
        </p:blipFill>
        <p:spPr>
          <a:xfrm>
            <a:off x="0" y="0"/>
            <a:ext cx="10972800" cy="6172200"/>
          </a:xfrm>
          <a:prstGeom prst="rect">
            <a:avLst/>
          </a:prstGeom>
        </p:spPr>
      </p:pic>
      <p:sp>
        <p:nvSpPr>
          <p:cNvPr id="2" name="Title 1">
            <a:extLst>
              <a:ext uri="{FF2B5EF4-FFF2-40B4-BE49-F238E27FC236}">
                <a16:creationId xmlns:a16="http://schemas.microsoft.com/office/drawing/2014/main" id="{5137DC96-8F0F-0E4E-A139-FB762D9E8431}"/>
              </a:ext>
            </a:extLst>
          </p:cNvPr>
          <p:cNvSpPr>
            <a:spLocks noGrp="1"/>
          </p:cNvSpPr>
          <p:nvPr>
            <p:ph type="title"/>
          </p:nvPr>
        </p:nvSpPr>
        <p:spPr/>
        <p:txBody>
          <a:bodyPr/>
          <a:lstStyle/>
          <a:p>
            <a:r>
              <a:rPr lang="en-US" dirty="0">
                <a:solidFill>
                  <a:srgbClr val="92D050"/>
                </a:solidFill>
              </a:rPr>
              <a:t>Animated instances</a:t>
            </a:r>
          </a:p>
        </p:txBody>
      </p:sp>
      <p:sp>
        <p:nvSpPr>
          <p:cNvPr id="7" name="TextBox 6">
            <a:extLst>
              <a:ext uri="{FF2B5EF4-FFF2-40B4-BE49-F238E27FC236}">
                <a16:creationId xmlns:a16="http://schemas.microsoft.com/office/drawing/2014/main" id="{03CC6D8C-29F5-4840-97F5-DBD971B1A0A4}"/>
              </a:ext>
            </a:extLst>
          </p:cNvPr>
          <p:cNvSpPr txBox="1"/>
          <p:nvPr/>
        </p:nvSpPr>
        <p:spPr>
          <a:xfrm>
            <a:off x="8721542" y="5885968"/>
            <a:ext cx="2251258"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i="1" dirty="0">
                <a:solidFill>
                  <a:schemeClr val="tx1"/>
                </a:solidFill>
                <a:latin typeface="Trebuchet MS" panose="020B0603020202020204" pitchFamily="34" charset="0"/>
              </a:rPr>
              <a:t>Left 4 Dead 2</a:t>
            </a:r>
            <a:r>
              <a:rPr lang="en-US" sz="1400" dirty="0">
                <a:solidFill>
                  <a:schemeClr val="tx1"/>
                </a:solidFill>
                <a:latin typeface="Trebuchet MS" panose="020B0603020202020204" pitchFamily="34" charset="0"/>
              </a:rPr>
              <a:t>, Valve 2009</a:t>
            </a:r>
          </a:p>
        </p:txBody>
      </p:sp>
    </p:spTree>
    <p:extLst>
      <p:ext uri="{BB962C8B-B14F-4D97-AF65-F5344CB8AC3E}">
        <p14:creationId xmlns:p14="http://schemas.microsoft.com/office/powerpoint/2010/main" val="1903364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2E30F-5A6A-F949-A831-F732B97A185B}"/>
              </a:ext>
            </a:extLst>
          </p:cNvPr>
          <p:cNvSpPr>
            <a:spLocks noGrp="1"/>
          </p:cNvSpPr>
          <p:nvPr>
            <p:ph type="title"/>
          </p:nvPr>
        </p:nvSpPr>
        <p:spPr/>
        <p:txBody>
          <a:bodyPr/>
          <a:lstStyle/>
          <a:p>
            <a:r>
              <a:rPr lang="en-US" dirty="0"/>
              <a:t>Sampling &amp; shading</a:t>
            </a:r>
          </a:p>
        </p:txBody>
      </p:sp>
    </p:spTree>
    <p:extLst>
      <p:ext uri="{BB962C8B-B14F-4D97-AF65-F5344CB8AC3E}">
        <p14:creationId xmlns:p14="http://schemas.microsoft.com/office/powerpoint/2010/main" val="125774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7DC96-8F0F-0E4E-A139-FB762D9E8431}"/>
              </a:ext>
            </a:extLst>
          </p:cNvPr>
          <p:cNvSpPr>
            <a:spLocks noGrp="1"/>
          </p:cNvSpPr>
          <p:nvPr>
            <p:ph type="title"/>
          </p:nvPr>
        </p:nvSpPr>
        <p:spPr/>
        <p:txBody>
          <a:bodyPr/>
          <a:lstStyle/>
          <a:p>
            <a:r>
              <a:rPr lang="en-US" dirty="0">
                <a:solidFill>
                  <a:srgbClr val="92D050"/>
                </a:solidFill>
              </a:rPr>
              <a:t>Light sampling</a:t>
            </a:r>
          </a:p>
        </p:txBody>
      </p:sp>
      <p:pic>
        <p:nvPicPr>
          <p:cNvPr id="8" name="Picture 7">
            <a:extLst>
              <a:ext uri="{FF2B5EF4-FFF2-40B4-BE49-F238E27FC236}">
                <a16:creationId xmlns:a16="http://schemas.microsoft.com/office/drawing/2014/main" id="{7CEDCC7C-CBF4-EB46-942A-5E072E4171B6}"/>
              </a:ext>
            </a:extLst>
          </p:cNvPr>
          <p:cNvPicPr>
            <a:picLocks noChangeAspect="1"/>
          </p:cNvPicPr>
          <p:nvPr/>
        </p:nvPicPr>
        <p:blipFill>
          <a:blip r:embed="rId3"/>
          <a:stretch>
            <a:fillRect/>
          </a:stretch>
        </p:blipFill>
        <p:spPr>
          <a:xfrm>
            <a:off x="0" y="1644684"/>
            <a:ext cx="10972800" cy="4527516"/>
          </a:xfrm>
          <a:prstGeom prst="rect">
            <a:avLst/>
          </a:prstGeom>
        </p:spPr>
      </p:pic>
      <p:sp>
        <p:nvSpPr>
          <p:cNvPr id="9" name="TextBox 8">
            <a:extLst>
              <a:ext uri="{FF2B5EF4-FFF2-40B4-BE49-F238E27FC236}">
                <a16:creationId xmlns:a16="http://schemas.microsoft.com/office/drawing/2014/main" id="{B551831E-0762-0649-9588-8BB37CFFFE85}"/>
              </a:ext>
            </a:extLst>
          </p:cNvPr>
          <p:cNvSpPr txBox="1"/>
          <p:nvPr/>
        </p:nvSpPr>
        <p:spPr>
          <a:xfrm>
            <a:off x="5238281" y="5843465"/>
            <a:ext cx="5734519"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dirty="0">
                <a:solidFill>
                  <a:schemeClr val="tx1"/>
                </a:solidFill>
              </a:rPr>
              <a:t>18,000 light sources in </a:t>
            </a:r>
            <a:r>
              <a:rPr lang="en-US" sz="1400" i="1" dirty="0">
                <a:solidFill>
                  <a:schemeClr val="tx1"/>
                </a:solidFill>
              </a:rPr>
              <a:t>Coco </a:t>
            </a:r>
            <a:r>
              <a:rPr lang="en-US" sz="1400" dirty="0">
                <a:solidFill>
                  <a:schemeClr val="tx1"/>
                </a:solidFill>
              </a:rPr>
              <a:t>©2017 </a:t>
            </a:r>
            <a:r>
              <a:rPr lang="en-US" sz="1400" dirty="0" err="1">
                <a:solidFill>
                  <a:schemeClr val="tx1"/>
                </a:solidFill>
              </a:rPr>
              <a:t>Disney•Pixar</a:t>
            </a:r>
            <a:r>
              <a:rPr lang="en-US" sz="1400" dirty="0">
                <a:solidFill>
                  <a:schemeClr val="tx1"/>
                </a:solidFill>
              </a:rPr>
              <a:t>. All Rights Reserved.</a:t>
            </a:r>
            <a:endParaRPr lang="en-US" sz="1400" i="1" dirty="0">
              <a:solidFill>
                <a:schemeClr val="tx1"/>
              </a:solidFill>
            </a:endParaRPr>
          </a:p>
        </p:txBody>
      </p:sp>
    </p:spTree>
    <p:extLst>
      <p:ext uri="{BB962C8B-B14F-4D97-AF65-F5344CB8AC3E}">
        <p14:creationId xmlns:p14="http://schemas.microsoft.com/office/powerpoint/2010/main" val="93271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7DC96-8F0F-0E4E-A139-FB762D9E8431}"/>
              </a:ext>
            </a:extLst>
          </p:cNvPr>
          <p:cNvSpPr>
            <a:spLocks noGrp="1"/>
          </p:cNvSpPr>
          <p:nvPr>
            <p:ph type="title"/>
          </p:nvPr>
        </p:nvSpPr>
        <p:spPr/>
        <p:txBody>
          <a:bodyPr/>
          <a:lstStyle/>
          <a:p>
            <a:r>
              <a:rPr lang="en-US" dirty="0">
                <a:solidFill>
                  <a:srgbClr val="92D050"/>
                </a:solidFill>
              </a:rPr>
              <a:t>Light sampling</a:t>
            </a:r>
          </a:p>
        </p:txBody>
      </p:sp>
      <p:sp>
        <p:nvSpPr>
          <p:cNvPr id="3" name="Content Placeholder 2">
            <a:extLst>
              <a:ext uri="{FF2B5EF4-FFF2-40B4-BE49-F238E27FC236}">
                <a16:creationId xmlns:a16="http://schemas.microsoft.com/office/drawing/2014/main" id="{B9EAC281-0BEE-A547-BE63-AD9C2AF4FFA2}"/>
              </a:ext>
            </a:extLst>
          </p:cNvPr>
          <p:cNvSpPr>
            <a:spLocks noGrp="1"/>
          </p:cNvSpPr>
          <p:nvPr>
            <p:ph idx="1"/>
          </p:nvPr>
        </p:nvSpPr>
        <p:spPr>
          <a:xfrm>
            <a:off x="342900" y="1850465"/>
            <a:ext cx="3359717" cy="3971496"/>
          </a:xfrm>
        </p:spPr>
        <p:txBody>
          <a:bodyPr/>
          <a:lstStyle/>
          <a:p>
            <a:r>
              <a:rPr lang="en-US" b="1" dirty="0"/>
              <a:t>Stochastic </a:t>
            </a:r>
            <a:r>
              <a:rPr lang="en-US" b="1" dirty="0" err="1"/>
              <a:t>Lightcuts</a:t>
            </a:r>
            <a:r>
              <a:rPr lang="en-US" dirty="0"/>
              <a:t>, </a:t>
            </a:r>
            <a:r>
              <a:rPr lang="en-US" dirty="0" err="1"/>
              <a:t>Yuksel</a:t>
            </a:r>
            <a:r>
              <a:rPr lang="en-US"/>
              <a:t> HPG’19</a:t>
            </a:r>
            <a:endParaRPr lang="en-US" dirty="0"/>
          </a:p>
          <a:p>
            <a:r>
              <a:rPr lang="en-US" b="1" dirty="0"/>
              <a:t>Dynamic Many-Light Sampling for Real-Time Ray Tracing</a:t>
            </a:r>
            <a:r>
              <a:rPr lang="en-US" dirty="0"/>
              <a:t>, Moreau, Pharr, and </a:t>
            </a:r>
            <a:r>
              <a:rPr lang="en-US" dirty="0" err="1"/>
              <a:t>Clarberg</a:t>
            </a:r>
            <a:r>
              <a:rPr lang="en-US" dirty="0"/>
              <a:t>, HPG’19</a:t>
            </a:r>
          </a:p>
          <a:p>
            <a:r>
              <a:rPr lang="en-US" b="1" dirty="0"/>
              <a:t>Open Problems in Real-Time Rendering</a:t>
            </a:r>
            <a:r>
              <a:rPr lang="en-US" dirty="0"/>
              <a:t>, Wyman and </a:t>
            </a:r>
            <a:r>
              <a:rPr lang="en-US" dirty="0" err="1"/>
              <a:t>Bitterli</a:t>
            </a:r>
            <a:r>
              <a:rPr lang="en-US" dirty="0"/>
              <a:t>, SIGGRAPH’19 (Thursday)</a:t>
            </a:r>
          </a:p>
        </p:txBody>
      </p:sp>
      <p:sp>
        <p:nvSpPr>
          <p:cNvPr id="4" name="Text Placeholder 3">
            <a:extLst>
              <a:ext uri="{FF2B5EF4-FFF2-40B4-BE49-F238E27FC236}">
                <a16:creationId xmlns:a16="http://schemas.microsoft.com/office/drawing/2014/main" id="{7BE78307-F1E7-3340-817E-796BB2277168}"/>
              </a:ext>
            </a:extLst>
          </p:cNvPr>
          <p:cNvSpPr>
            <a:spLocks noGrp="1"/>
          </p:cNvSpPr>
          <p:nvPr>
            <p:ph type="body" sz="quarter" idx="10"/>
          </p:nvPr>
        </p:nvSpPr>
        <p:spPr/>
        <p:txBody>
          <a:bodyPr/>
          <a:lstStyle/>
          <a:p>
            <a:endParaRPr lang="en-US"/>
          </a:p>
        </p:txBody>
      </p:sp>
      <p:pic>
        <p:nvPicPr>
          <p:cNvPr id="6" name="Picture 5">
            <a:extLst>
              <a:ext uri="{FF2B5EF4-FFF2-40B4-BE49-F238E27FC236}">
                <a16:creationId xmlns:a16="http://schemas.microsoft.com/office/drawing/2014/main" id="{24B45457-496E-1547-9B7C-44C6E920C7F0}"/>
              </a:ext>
            </a:extLst>
          </p:cNvPr>
          <p:cNvPicPr>
            <a:picLocks noChangeAspect="1"/>
          </p:cNvPicPr>
          <p:nvPr/>
        </p:nvPicPr>
        <p:blipFill>
          <a:blip r:embed="rId3"/>
          <a:stretch>
            <a:fillRect/>
          </a:stretch>
        </p:blipFill>
        <p:spPr>
          <a:xfrm>
            <a:off x="3702617" y="1784996"/>
            <a:ext cx="7046259" cy="3963521"/>
          </a:xfrm>
          <a:prstGeom prst="rect">
            <a:avLst/>
          </a:prstGeom>
        </p:spPr>
      </p:pic>
    </p:spTree>
    <p:extLst>
      <p:ext uri="{BB962C8B-B14F-4D97-AF65-F5344CB8AC3E}">
        <p14:creationId xmlns:p14="http://schemas.microsoft.com/office/powerpoint/2010/main" val="134540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7DC96-8F0F-0E4E-A139-FB762D9E8431}"/>
              </a:ext>
            </a:extLst>
          </p:cNvPr>
          <p:cNvSpPr>
            <a:spLocks noGrp="1"/>
          </p:cNvSpPr>
          <p:nvPr>
            <p:ph type="title"/>
          </p:nvPr>
        </p:nvSpPr>
        <p:spPr/>
        <p:txBody>
          <a:bodyPr/>
          <a:lstStyle/>
          <a:p>
            <a:r>
              <a:rPr lang="en-US" dirty="0">
                <a:solidFill>
                  <a:srgbClr val="92D050"/>
                </a:solidFill>
              </a:rPr>
              <a:t>Band limiting</a:t>
            </a:r>
          </a:p>
        </p:txBody>
      </p:sp>
      <p:sp>
        <p:nvSpPr>
          <p:cNvPr id="3" name="Content Placeholder 2">
            <a:extLst>
              <a:ext uri="{FF2B5EF4-FFF2-40B4-BE49-F238E27FC236}">
                <a16:creationId xmlns:a16="http://schemas.microsoft.com/office/drawing/2014/main" id="{B9EAC281-0BEE-A547-BE63-AD9C2AF4FFA2}"/>
              </a:ext>
            </a:extLst>
          </p:cNvPr>
          <p:cNvSpPr>
            <a:spLocks noGrp="1"/>
          </p:cNvSpPr>
          <p:nvPr>
            <p:ph idx="1"/>
          </p:nvPr>
        </p:nvSpPr>
        <p:spPr>
          <a:xfrm>
            <a:off x="1868356" y="1772907"/>
            <a:ext cx="7236087" cy="586376"/>
          </a:xfrm>
        </p:spPr>
        <p:txBody>
          <a:bodyPr/>
          <a:lstStyle/>
          <a:p>
            <a:pPr algn="ctr"/>
            <a:r>
              <a:rPr lang="en-US" dirty="0"/>
              <a:t>aka geometric and material level of detail, aka prefiltering</a:t>
            </a:r>
          </a:p>
          <a:p>
            <a:pPr algn="ctr"/>
            <a:endParaRPr lang="en-US" dirty="0"/>
          </a:p>
        </p:txBody>
      </p:sp>
      <p:sp>
        <p:nvSpPr>
          <p:cNvPr id="4" name="Text Placeholder 3">
            <a:extLst>
              <a:ext uri="{FF2B5EF4-FFF2-40B4-BE49-F238E27FC236}">
                <a16:creationId xmlns:a16="http://schemas.microsoft.com/office/drawing/2014/main" id="{7BE78307-F1E7-3340-817E-796BB2277168}"/>
              </a:ext>
            </a:extLst>
          </p:cNvPr>
          <p:cNvSpPr>
            <a:spLocks noGrp="1"/>
          </p:cNvSpPr>
          <p:nvPr>
            <p:ph type="body" sz="quarter" idx="10"/>
          </p:nvPr>
        </p:nvSpPr>
        <p:spPr/>
        <p:txBody>
          <a:bodyPr/>
          <a:lstStyle/>
          <a:p>
            <a:endParaRPr lang="en-US"/>
          </a:p>
        </p:txBody>
      </p:sp>
      <p:pic>
        <p:nvPicPr>
          <p:cNvPr id="6" name="Picture 5">
            <a:extLst>
              <a:ext uri="{FF2B5EF4-FFF2-40B4-BE49-F238E27FC236}">
                <a16:creationId xmlns:a16="http://schemas.microsoft.com/office/drawing/2014/main" id="{A2298EFB-F065-6F41-BA55-45D84715D853}"/>
              </a:ext>
            </a:extLst>
          </p:cNvPr>
          <p:cNvPicPr>
            <a:picLocks noChangeAspect="1"/>
          </p:cNvPicPr>
          <p:nvPr/>
        </p:nvPicPr>
        <p:blipFill>
          <a:blip r:embed="rId3"/>
          <a:stretch>
            <a:fillRect/>
          </a:stretch>
        </p:blipFill>
        <p:spPr>
          <a:xfrm>
            <a:off x="1868356" y="2179087"/>
            <a:ext cx="7236087" cy="2541245"/>
          </a:xfrm>
          <a:prstGeom prst="rect">
            <a:avLst/>
          </a:prstGeom>
        </p:spPr>
      </p:pic>
      <p:sp>
        <p:nvSpPr>
          <p:cNvPr id="7" name="Rectangle 6">
            <a:extLst>
              <a:ext uri="{FF2B5EF4-FFF2-40B4-BE49-F238E27FC236}">
                <a16:creationId xmlns:a16="http://schemas.microsoft.com/office/drawing/2014/main" id="{B0171798-2D59-F541-A4DC-64190E080279}"/>
              </a:ext>
            </a:extLst>
          </p:cNvPr>
          <p:cNvSpPr/>
          <p:nvPr/>
        </p:nvSpPr>
        <p:spPr>
          <a:xfrm>
            <a:off x="1020456" y="5536905"/>
            <a:ext cx="7826188" cy="307777"/>
          </a:xfrm>
          <a:prstGeom prst="rect">
            <a:avLst/>
          </a:prstGeom>
        </p:spPr>
        <p:txBody>
          <a:bodyPr wrap="square">
            <a:spAutoFit/>
          </a:bodyPr>
          <a:lstStyle/>
          <a:p>
            <a:r>
              <a:rPr lang="en-US" sz="1400" dirty="0">
                <a:hlinkClick r:id="rId4"/>
              </a:rPr>
              <a:t>https://research.nvidia.com/publication/2015-08_The-SGGX-microflake</a:t>
            </a:r>
            <a:endParaRPr lang="en-US" sz="1400" dirty="0"/>
          </a:p>
        </p:txBody>
      </p:sp>
      <p:sp>
        <p:nvSpPr>
          <p:cNvPr id="8" name="TextBox 7">
            <a:extLst>
              <a:ext uri="{FF2B5EF4-FFF2-40B4-BE49-F238E27FC236}">
                <a16:creationId xmlns:a16="http://schemas.microsoft.com/office/drawing/2014/main" id="{1B257FEA-6746-7C4A-B1E2-239B6EE23579}"/>
              </a:ext>
            </a:extLst>
          </p:cNvPr>
          <p:cNvSpPr txBox="1"/>
          <p:nvPr/>
        </p:nvSpPr>
        <p:spPr>
          <a:xfrm>
            <a:off x="1020456" y="4950879"/>
            <a:ext cx="9060494" cy="8679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nSpc>
                <a:spcPct val="90000"/>
              </a:lnSpc>
            </a:pPr>
            <a:r>
              <a:rPr lang="en-US" sz="1400" dirty="0">
                <a:solidFill>
                  <a:schemeClr val="bg1"/>
                </a:solidFill>
                <a:latin typeface="Trebuchet MS" panose="020B0603020202020204" pitchFamily="34" charset="0"/>
              </a:rPr>
              <a:t>The SGGX </a:t>
            </a:r>
            <a:r>
              <a:rPr lang="en-US" sz="1400" dirty="0" err="1">
                <a:solidFill>
                  <a:schemeClr val="bg1"/>
                </a:solidFill>
                <a:latin typeface="Trebuchet MS" panose="020B0603020202020204" pitchFamily="34" charset="0"/>
              </a:rPr>
              <a:t>Microflake</a:t>
            </a:r>
            <a:r>
              <a:rPr lang="en-US" sz="1400" dirty="0">
                <a:solidFill>
                  <a:schemeClr val="bg1"/>
                </a:solidFill>
                <a:latin typeface="Trebuchet MS" panose="020B0603020202020204" pitchFamily="34" charset="0"/>
              </a:rPr>
              <a:t> Distribution, </a:t>
            </a:r>
            <a:r>
              <a:rPr lang="en-US" sz="1400" dirty="0" err="1">
                <a:solidFill>
                  <a:schemeClr val="bg1"/>
                </a:solidFill>
                <a:latin typeface="Trebuchet MS" panose="020B0603020202020204" pitchFamily="34" charset="0"/>
              </a:rPr>
              <a:t>Heitz</a:t>
            </a:r>
            <a:r>
              <a:rPr lang="en-US" sz="1400" dirty="0">
                <a:solidFill>
                  <a:schemeClr val="bg1"/>
                </a:solidFill>
                <a:latin typeface="Trebuchet MS" panose="020B0603020202020204" pitchFamily="34" charset="0"/>
              </a:rPr>
              <a:t>, Dupuy, </a:t>
            </a:r>
            <a:r>
              <a:rPr lang="en-US" sz="1400" dirty="0" err="1">
                <a:solidFill>
                  <a:schemeClr val="bg1"/>
                </a:solidFill>
                <a:latin typeface="Trebuchet MS" panose="020B0603020202020204" pitchFamily="34" charset="0"/>
              </a:rPr>
              <a:t>Crassin</a:t>
            </a:r>
            <a:r>
              <a:rPr lang="en-US" sz="1400" dirty="0">
                <a:solidFill>
                  <a:schemeClr val="bg1"/>
                </a:solidFill>
                <a:latin typeface="Trebuchet MS" panose="020B0603020202020204" pitchFamily="34" charset="0"/>
              </a:rPr>
              <a:t>, and </a:t>
            </a:r>
            <a:r>
              <a:rPr lang="en-US" sz="1400" dirty="0" err="1">
                <a:solidFill>
                  <a:schemeClr val="bg1"/>
                </a:solidFill>
                <a:latin typeface="Trebuchet MS" panose="020B0603020202020204" pitchFamily="34" charset="0"/>
              </a:rPr>
              <a:t>Dachsbacher</a:t>
            </a:r>
            <a:r>
              <a:rPr lang="en-US" sz="1400" dirty="0">
                <a:solidFill>
                  <a:schemeClr val="bg1"/>
                </a:solidFill>
                <a:latin typeface="Trebuchet MS" panose="020B0603020202020204" pitchFamily="34" charset="0"/>
              </a:rPr>
              <a:t>, SIGGRAPH’15</a:t>
            </a:r>
          </a:p>
          <a:p>
            <a:pPr>
              <a:lnSpc>
                <a:spcPct val="90000"/>
              </a:lnSpc>
            </a:pPr>
            <a:r>
              <a:rPr lang="en-US" sz="1400" dirty="0">
                <a:solidFill>
                  <a:schemeClr val="bg1"/>
                </a:solidFill>
                <a:latin typeface="Trebuchet MS" panose="020B0603020202020204" pitchFamily="34" charset="0"/>
              </a:rPr>
              <a:t>Filtering non-linear transfer functions on surfaces, </a:t>
            </a:r>
            <a:r>
              <a:rPr lang="en-US" sz="1400" dirty="0" err="1">
                <a:solidFill>
                  <a:schemeClr val="bg1"/>
                </a:solidFill>
                <a:latin typeface="Trebuchet MS" panose="020B0603020202020204" pitchFamily="34" charset="0"/>
              </a:rPr>
              <a:t>Heitz</a:t>
            </a:r>
            <a:r>
              <a:rPr lang="en-US" sz="1400" dirty="0">
                <a:solidFill>
                  <a:schemeClr val="bg1"/>
                </a:solidFill>
                <a:latin typeface="Trebuchet MS" panose="020B0603020202020204" pitchFamily="34" charset="0"/>
              </a:rPr>
              <a:t>, </a:t>
            </a:r>
            <a:r>
              <a:rPr lang="en-US" sz="1400" dirty="0" err="1">
                <a:solidFill>
                  <a:schemeClr val="bg1"/>
                </a:solidFill>
                <a:latin typeface="Trebuchet MS" panose="020B0603020202020204" pitchFamily="34" charset="0"/>
              </a:rPr>
              <a:t>Nowrouzezahrai</a:t>
            </a:r>
            <a:r>
              <a:rPr lang="en-US" sz="1400" dirty="0">
                <a:solidFill>
                  <a:schemeClr val="bg1"/>
                </a:solidFill>
                <a:latin typeface="Trebuchet MS" panose="020B0603020202020204" pitchFamily="34" charset="0"/>
              </a:rPr>
              <a:t>, Poulin, and </a:t>
            </a:r>
            <a:r>
              <a:rPr lang="en-US" sz="1400" dirty="0" err="1">
                <a:solidFill>
                  <a:schemeClr val="bg1"/>
                </a:solidFill>
                <a:latin typeface="Trebuchet MS" panose="020B0603020202020204" pitchFamily="34" charset="0"/>
              </a:rPr>
              <a:t>Neyret</a:t>
            </a:r>
            <a:r>
              <a:rPr lang="en-US" sz="1400" dirty="0">
                <a:solidFill>
                  <a:schemeClr val="bg1"/>
                </a:solidFill>
                <a:latin typeface="Trebuchet MS" panose="020B0603020202020204" pitchFamily="34" charset="0"/>
              </a:rPr>
              <a:t>, TVCG’14</a:t>
            </a:r>
          </a:p>
          <a:p>
            <a:pPr>
              <a:lnSpc>
                <a:spcPct val="90000"/>
              </a:lnSpc>
            </a:pPr>
            <a:r>
              <a:rPr lang="en-US" sz="1400" dirty="0">
                <a:solidFill>
                  <a:schemeClr val="bg1"/>
                </a:solidFill>
                <a:latin typeface="Trebuchet MS" panose="020B0603020202020204" pitchFamily="34" charset="0"/>
              </a:rPr>
              <a:t>Interactive indirect illumination using voxel cone tracing, </a:t>
            </a:r>
            <a:r>
              <a:rPr lang="en-US" sz="1400" dirty="0" err="1">
                <a:solidFill>
                  <a:schemeClr val="bg1"/>
                </a:solidFill>
                <a:latin typeface="Trebuchet MS" panose="020B0603020202020204" pitchFamily="34" charset="0"/>
              </a:rPr>
              <a:t>Crassin</a:t>
            </a:r>
            <a:r>
              <a:rPr lang="en-US" sz="1400" dirty="0">
                <a:solidFill>
                  <a:schemeClr val="bg1"/>
                </a:solidFill>
                <a:latin typeface="Trebuchet MS" panose="020B0603020202020204" pitchFamily="34" charset="0"/>
              </a:rPr>
              <a:t>, </a:t>
            </a:r>
            <a:r>
              <a:rPr lang="en-US" sz="1400" dirty="0" err="1">
                <a:solidFill>
                  <a:schemeClr val="bg1"/>
                </a:solidFill>
                <a:latin typeface="Trebuchet MS" panose="020B0603020202020204" pitchFamily="34" charset="0"/>
              </a:rPr>
              <a:t>Neyret</a:t>
            </a:r>
            <a:r>
              <a:rPr lang="en-US" sz="1400" dirty="0">
                <a:solidFill>
                  <a:schemeClr val="bg1"/>
                </a:solidFill>
                <a:latin typeface="Trebuchet MS" panose="020B0603020202020204" pitchFamily="34" charset="0"/>
              </a:rPr>
              <a:t>, </a:t>
            </a:r>
            <a:r>
              <a:rPr lang="en-US" sz="1400" dirty="0" err="1">
                <a:solidFill>
                  <a:schemeClr val="bg1"/>
                </a:solidFill>
                <a:latin typeface="Trebuchet MS" panose="020B0603020202020204" pitchFamily="34" charset="0"/>
              </a:rPr>
              <a:t>Sainz</a:t>
            </a:r>
            <a:r>
              <a:rPr lang="en-US" sz="1400" dirty="0">
                <a:solidFill>
                  <a:schemeClr val="bg1"/>
                </a:solidFill>
                <a:latin typeface="Trebuchet MS" panose="020B0603020202020204" pitchFamily="34" charset="0"/>
              </a:rPr>
              <a:t>, Green, and </a:t>
            </a:r>
            <a:r>
              <a:rPr lang="en-US" sz="1400" dirty="0" err="1">
                <a:solidFill>
                  <a:schemeClr val="bg1"/>
                </a:solidFill>
                <a:latin typeface="Trebuchet MS" panose="020B0603020202020204" pitchFamily="34" charset="0"/>
              </a:rPr>
              <a:t>Eisemann</a:t>
            </a:r>
            <a:r>
              <a:rPr lang="en-US" sz="1400" dirty="0">
                <a:solidFill>
                  <a:schemeClr val="bg1"/>
                </a:solidFill>
                <a:latin typeface="Trebuchet MS" panose="020B0603020202020204" pitchFamily="34" charset="0"/>
              </a:rPr>
              <a:t>, PG’11</a:t>
            </a:r>
          </a:p>
          <a:p>
            <a:pPr>
              <a:lnSpc>
                <a:spcPct val="90000"/>
              </a:lnSpc>
            </a:pPr>
            <a:endParaRPr lang="en-US" sz="14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921713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7DC96-8F0F-0E4E-A139-FB762D9E8431}"/>
              </a:ext>
            </a:extLst>
          </p:cNvPr>
          <p:cNvSpPr>
            <a:spLocks noGrp="1"/>
          </p:cNvSpPr>
          <p:nvPr>
            <p:ph type="title"/>
          </p:nvPr>
        </p:nvSpPr>
        <p:spPr/>
        <p:txBody>
          <a:bodyPr/>
          <a:lstStyle/>
          <a:p>
            <a:r>
              <a:rPr lang="en-US" dirty="0">
                <a:solidFill>
                  <a:srgbClr val="92D050"/>
                </a:solidFill>
              </a:rPr>
              <a:t>Perceptual low discrepancy</a:t>
            </a:r>
          </a:p>
        </p:txBody>
      </p:sp>
      <p:sp>
        <p:nvSpPr>
          <p:cNvPr id="3" name="Content Placeholder 2">
            <a:extLst>
              <a:ext uri="{FF2B5EF4-FFF2-40B4-BE49-F238E27FC236}">
                <a16:creationId xmlns:a16="http://schemas.microsoft.com/office/drawing/2014/main" id="{B9EAC281-0BEE-A547-BE63-AD9C2AF4FFA2}"/>
              </a:ext>
            </a:extLst>
          </p:cNvPr>
          <p:cNvSpPr>
            <a:spLocks noGrp="1"/>
          </p:cNvSpPr>
          <p:nvPr>
            <p:ph idx="1"/>
          </p:nvPr>
        </p:nvSpPr>
        <p:spPr>
          <a:xfrm>
            <a:off x="516750" y="2103035"/>
            <a:ext cx="4767944" cy="3718925"/>
          </a:xfrm>
        </p:spPr>
        <p:txBody>
          <a:bodyPr/>
          <a:lstStyle/>
          <a:p>
            <a:r>
              <a:rPr lang="en-US" sz="1600" dirty="0"/>
              <a:t>A Low-Discrepancy Sampler that Distributes Monte Carlo Errors as a Blue Noise in Screen Space, </a:t>
            </a:r>
            <a:r>
              <a:rPr lang="en-US" sz="1600" dirty="0" err="1"/>
              <a:t>Heitz</a:t>
            </a:r>
            <a:r>
              <a:rPr lang="en-US" sz="1600" dirty="0"/>
              <a:t>, </a:t>
            </a:r>
            <a:r>
              <a:rPr lang="en-US" sz="1600" dirty="0" err="1"/>
              <a:t>Belcour</a:t>
            </a:r>
            <a:r>
              <a:rPr lang="en-US" sz="1600" dirty="0"/>
              <a:t>, </a:t>
            </a:r>
            <a:r>
              <a:rPr lang="en-US" sz="1600" dirty="0" err="1"/>
              <a:t>Ostromoukhov</a:t>
            </a:r>
            <a:r>
              <a:rPr lang="en-US" sz="1600" dirty="0"/>
              <a:t>, </a:t>
            </a:r>
            <a:r>
              <a:rPr lang="en-US" sz="1600" dirty="0" err="1"/>
              <a:t>Coeurjolly</a:t>
            </a:r>
            <a:r>
              <a:rPr lang="en-US" sz="1600" dirty="0"/>
              <a:t>, </a:t>
            </a:r>
            <a:r>
              <a:rPr lang="en-US" sz="1600" dirty="0" err="1"/>
              <a:t>Iehl</a:t>
            </a:r>
            <a:r>
              <a:rPr lang="en-US" sz="1600" dirty="0"/>
              <a:t>, SIGGRAPH Talk '19</a:t>
            </a:r>
          </a:p>
          <a:p>
            <a:endParaRPr lang="en-US" sz="1600" dirty="0"/>
          </a:p>
          <a:p>
            <a:r>
              <a:rPr lang="en-US" sz="1600" dirty="0"/>
              <a:t>Distributing Monte Carlo Errors as a Blue Noise in Screen Space by Permuting Pixel Seeds Between Frames, </a:t>
            </a:r>
            <a:r>
              <a:rPr lang="en-US" sz="1600" dirty="0" err="1"/>
              <a:t>Heitz</a:t>
            </a:r>
            <a:r>
              <a:rPr lang="en-US" sz="1600" dirty="0"/>
              <a:t> and </a:t>
            </a:r>
            <a:r>
              <a:rPr lang="en-US" sz="1600" dirty="0" err="1"/>
              <a:t>Belcour</a:t>
            </a:r>
            <a:r>
              <a:rPr lang="en-US" sz="1600" dirty="0"/>
              <a:t>, EGSR'19</a:t>
            </a:r>
          </a:p>
        </p:txBody>
      </p:sp>
      <p:sp>
        <p:nvSpPr>
          <p:cNvPr id="4" name="Text Placeholder 3">
            <a:extLst>
              <a:ext uri="{FF2B5EF4-FFF2-40B4-BE49-F238E27FC236}">
                <a16:creationId xmlns:a16="http://schemas.microsoft.com/office/drawing/2014/main" id="{7BE78307-F1E7-3340-817E-796BB2277168}"/>
              </a:ext>
            </a:extLst>
          </p:cNvPr>
          <p:cNvSpPr>
            <a:spLocks noGrp="1"/>
          </p:cNvSpPr>
          <p:nvPr>
            <p:ph type="body" sz="quarter" idx="10"/>
          </p:nvPr>
        </p:nvSpPr>
        <p:spPr/>
        <p:txBody>
          <a:bodyPr/>
          <a:lstStyle/>
          <a:p>
            <a:endParaRPr lang="en-US"/>
          </a:p>
        </p:txBody>
      </p:sp>
      <p:pic>
        <p:nvPicPr>
          <p:cNvPr id="6" name="Picture 5">
            <a:extLst>
              <a:ext uri="{FF2B5EF4-FFF2-40B4-BE49-F238E27FC236}">
                <a16:creationId xmlns:a16="http://schemas.microsoft.com/office/drawing/2014/main" id="{6EC9C113-DB60-6B45-B4F9-9C72A7DD0BA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86400" y="1680882"/>
            <a:ext cx="4030312" cy="4491318"/>
          </a:xfrm>
          <a:prstGeom prst="rect">
            <a:avLst/>
          </a:prstGeom>
        </p:spPr>
      </p:pic>
      <p:sp>
        <p:nvSpPr>
          <p:cNvPr id="7" name="TextBox 6">
            <a:extLst>
              <a:ext uri="{FF2B5EF4-FFF2-40B4-BE49-F238E27FC236}">
                <a16:creationId xmlns:a16="http://schemas.microsoft.com/office/drawing/2014/main" id="{49B2E4DE-E57D-6247-8A68-EB8BBBC0236E}"/>
              </a:ext>
            </a:extLst>
          </p:cNvPr>
          <p:cNvSpPr txBox="1"/>
          <p:nvPr/>
        </p:nvSpPr>
        <p:spPr>
          <a:xfrm>
            <a:off x="5284694" y="5678844"/>
            <a:ext cx="2366682"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400" dirty="0" err="1">
                <a:solidFill>
                  <a:schemeClr val="bg1"/>
                </a:solidFill>
                <a:latin typeface="Trebuchet MS" panose="020B0603020202020204" pitchFamily="34" charset="0"/>
              </a:rPr>
              <a:t>Heitz</a:t>
            </a:r>
            <a:r>
              <a:rPr lang="en-US" sz="1400" dirty="0">
                <a:solidFill>
                  <a:schemeClr val="bg1"/>
                </a:solidFill>
                <a:latin typeface="Trebuchet MS" panose="020B0603020202020204" pitchFamily="34" charset="0"/>
              </a:rPr>
              <a:t> and </a:t>
            </a:r>
            <a:r>
              <a:rPr lang="en-US" sz="1400" dirty="0" err="1">
                <a:solidFill>
                  <a:schemeClr val="bg1"/>
                </a:solidFill>
                <a:latin typeface="Trebuchet MS" panose="020B0603020202020204" pitchFamily="34" charset="0"/>
              </a:rPr>
              <a:t>Belcour</a:t>
            </a:r>
            <a:r>
              <a:rPr lang="en-US" sz="1400" dirty="0">
                <a:solidFill>
                  <a:schemeClr val="bg1"/>
                </a:solidFill>
                <a:latin typeface="Trebuchet MS" panose="020B0603020202020204" pitchFamily="34" charset="0"/>
              </a:rPr>
              <a:t> 2019</a:t>
            </a:r>
          </a:p>
        </p:txBody>
      </p:sp>
    </p:spTree>
    <p:extLst>
      <p:ext uri="{BB962C8B-B14F-4D97-AF65-F5344CB8AC3E}">
        <p14:creationId xmlns:p14="http://schemas.microsoft.com/office/powerpoint/2010/main" val="10493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7DC96-8F0F-0E4E-A139-FB762D9E8431}"/>
              </a:ext>
            </a:extLst>
          </p:cNvPr>
          <p:cNvSpPr>
            <a:spLocks noGrp="1"/>
          </p:cNvSpPr>
          <p:nvPr>
            <p:ph type="title"/>
          </p:nvPr>
        </p:nvSpPr>
        <p:spPr>
          <a:xfrm>
            <a:off x="498348" y="113302"/>
            <a:ext cx="9976104" cy="590931"/>
          </a:xfrm>
        </p:spPr>
        <p:txBody>
          <a:bodyPr/>
          <a:lstStyle/>
          <a:p>
            <a:r>
              <a:rPr lang="en-US" dirty="0">
                <a:solidFill>
                  <a:srgbClr val="92D050"/>
                </a:solidFill>
              </a:rPr>
              <a:t>Fast Denoising</a:t>
            </a:r>
          </a:p>
        </p:txBody>
      </p:sp>
      <p:sp>
        <p:nvSpPr>
          <p:cNvPr id="4" name="Text Placeholder 3">
            <a:extLst>
              <a:ext uri="{FF2B5EF4-FFF2-40B4-BE49-F238E27FC236}">
                <a16:creationId xmlns:a16="http://schemas.microsoft.com/office/drawing/2014/main" id="{7BE78307-F1E7-3340-817E-796BB2277168}"/>
              </a:ext>
            </a:extLst>
          </p:cNvPr>
          <p:cNvSpPr>
            <a:spLocks noGrp="1"/>
          </p:cNvSpPr>
          <p:nvPr>
            <p:ph type="body" sz="quarter" idx="10"/>
          </p:nvPr>
        </p:nvSpPr>
        <p:spPr/>
        <p:txBody>
          <a:bodyPr/>
          <a:lstStyle/>
          <a:p>
            <a:endParaRPr lang="en-US"/>
          </a:p>
        </p:txBody>
      </p:sp>
      <p:sp>
        <p:nvSpPr>
          <p:cNvPr id="7" name="TextBox 6">
            <a:extLst>
              <a:ext uri="{FF2B5EF4-FFF2-40B4-BE49-F238E27FC236}">
                <a16:creationId xmlns:a16="http://schemas.microsoft.com/office/drawing/2014/main" id="{30A76066-4B34-BC42-B5B4-E0038429C0C7}"/>
              </a:ext>
            </a:extLst>
          </p:cNvPr>
          <p:cNvSpPr txBox="1"/>
          <p:nvPr/>
        </p:nvSpPr>
        <p:spPr>
          <a:xfrm>
            <a:off x="941294" y="4737606"/>
            <a:ext cx="9090212" cy="14496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sz="1400" dirty="0">
                <a:solidFill>
                  <a:schemeClr val="bg1"/>
                </a:solidFill>
                <a:latin typeface="Trebuchet MS" panose="020B0603020202020204" pitchFamily="34" charset="0"/>
              </a:rPr>
              <a:t>Spatiotemporal Variance-Guided Filtering: Real-Time Reconstruction for Path-Traced Global Illumination, </a:t>
            </a:r>
            <a:r>
              <a:rPr lang="en-US" sz="1400" dirty="0" err="1">
                <a:solidFill>
                  <a:schemeClr val="bg1"/>
                </a:solidFill>
                <a:latin typeface="Trebuchet MS" panose="020B0603020202020204" pitchFamily="34" charset="0"/>
              </a:rPr>
              <a:t>Schied</a:t>
            </a:r>
            <a:r>
              <a:rPr lang="en-US" sz="1400" dirty="0">
                <a:solidFill>
                  <a:schemeClr val="bg1"/>
                </a:solidFill>
                <a:latin typeface="Trebuchet MS" panose="020B0603020202020204" pitchFamily="34" charset="0"/>
              </a:rPr>
              <a:t>, </a:t>
            </a:r>
            <a:r>
              <a:rPr lang="en-US" sz="1400" dirty="0" err="1">
                <a:solidFill>
                  <a:schemeClr val="bg1"/>
                </a:solidFill>
                <a:latin typeface="Trebuchet MS" panose="020B0603020202020204" pitchFamily="34" charset="0"/>
              </a:rPr>
              <a:t>Kaplanyan</a:t>
            </a:r>
            <a:r>
              <a:rPr lang="en-US" sz="1400" dirty="0">
                <a:solidFill>
                  <a:schemeClr val="bg1"/>
                </a:solidFill>
                <a:latin typeface="Trebuchet MS" panose="020B0603020202020204" pitchFamily="34" charset="0"/>
              </a:rPr>
              <a:t>, Wyman, </a:t>
            </a:r>
            <a:r>
              <a:rPr lang="en-US" sz="1400" dirty="0" err="1">
                <a:solidFill>
                  <a:schemeClr val="bg1"/>
                </a:solidFill>
                <a:latin typeface="Trebuchet MS" panose="020B0603020202020204" pitchFamily="34" charset="0"/>
              </a:rPr>
              <a:t>Patney</a:t>
            </a:r>
            <a:r>
              <a:rPr lang="en-US" sz="1400" dirty="0">
                <a:solidFill>
                  <a:schemeClr val="bg1"/>
                </a:solidFill>
                <a:latin typeface="Trebuchet MS" panose="020B0603020202020204" pitchFamily="34" charset="0"/>
              </a:rPr>
              <a:t>, Chaitanya, Burgess, Liu, </a:t>
            </a:r>
            <a:r>
              <a:rPr lang="en-US" sz="1400" dirty="0" err="1">
                <a:solidFill>
                  <a:schemeClr val="bg1"/>
                </a:solidFill>
                <a:latin typeface="Trebuchet MS" panose="020B0603020202020204" pitchFamily="34" charset="0"/>
              </a:rPr>
              <a:t>Dachsbacher</a:t>
            </a:r>
            <a:r>
              <a:rPr lang="en-US" sz="1400" dirty="0">
                <a:solidFill>
                  <a:schemeClr val="bg1"/>
                </a:solidFill>
                <a:latin typeface="Trebuchet MS" panose="020B0603020202020204" pitchFamily="34" charset="0"/>
              </a:rPr>
              <a:t>, </a:t>
            </a:r>
            <a:r>
              <a:rPr lang="en-US" sz="1400" dirty="0" err="1">
                <a:solidFill>
                  <a:schemeClr val="bg1"/>
                </a:solidFill>
                <a:latin typeface="Trebuchet MS" panose="020B0603020202020204" pitchFamily="34" charset="0"/>
              </a:rPr>
              <a:t>Lefohn</a:t>
            </a:r>
            <a:r>
              <a:rPr lang="en-US" sz="1400" dirty="0">
                <a:solidFill>
                  <a:schemeClr val="bg1"/>
                </a:solidFill>
                <a:latin typeface="Trebuchet MS" panose="020B0603020202020204" pitchFamily="34" charset="0"/>
              </a:rPr>
              <a:t>, Salvi, HPG’17</a:t>
            </a:r>
          </a:p>
          <a:p>
            <a:pPr>
              <a:lnSpc>
                <a:spcPct val="90000"/>
              </a:lnSpc>
            </a:pPr>
            <a:endParaRPr lang="en-US" sz="1400" dirty="0">
              <a:solidFill>
                <a:schemeClr val="bg1"/>
              </a:solidFill>
              <a:latin typeface="Trebuchet MS" panose="020B0603020202020204" pitchFamily="34" charset="0"/>
            </a:endParaRPr>
          </a:p>
          <a:p>
            <a:pPr>
              <a:lnSpc>
                <a:spcPct val="90000"/>
              </a:lnSpc>
            </a:pPr>
            <a:r>
              <a:rPr lang="en-US" sz="1400" dirty="0">
                <a:solidFill>
                  <a:schemeClr val="bg1"/>
                </a:solidFill>
                <a:latin typeface="Trebuchet MS" panose="020B0603020202020204" pitchFamily="34" charset="0"/>
              </a:rPr>
              <a:t>An Efficient Denoising Algorithm for Global Illumination, Mara, McGuire, </a:t>
            </a:r>
            <a:r>
              <a:rPr lang="en-US" sz="1400" dirty="0" err="1">
                <a:solidFill>
                  <a:schemeClr val="bg1"/>
                </a:solidFill>
                <a:latin typeface="Trebuchet MS" panose="020B0603020202020204" pitchFamily="34" charset="0"/>
              </a:rPr>
              <a:t>Bitterli</a:t>
            </a:r>
            <a:r>
              <a:rPr lang="en-US" sz="1400" dirty="0">
                <a:solidFill>
                  <a:schemeClr val="bg1"/>
                </a:solidFill>
                <a:latin typeface="Trebuchet MS" panose="020B0603020202020204" pitchFamily="34" charset="0"/>
              </a:rPr>
              <a:t>, Jarosz, HPG'17</a:t>
            </a:r>
          </a:p>
          <a:p>
            <a:pPr>
              <a:lnSpc>
                <a:spcPct val="90000"/>
              </a:lnSpc>
            </a:pPr>
            <a:r>
              <a:rPr lang="en-US" sz="1400" dirty="0">
                <a:solidFill>
                  <a:schemeClr val="bg1"/>
                </a:solidFill>
                <a:latin typeface="Trebuchet MS" panose="020B0603020202020204" pitchFamily="34" charset="0"/>
              </a:rPr>
              <a:t> </a:t>
            </a:r>
          </a:p>
          <a:p>
            <a:pPr>
              <a:lnSpc>
                <a:spcPct val="90000"/>
              </a:lnSpc>
            </a:pPr>
            <a:r>
              <a:rPr lang="en-US" sz="1400" dirty="0">
                <a:solidFill>
                  <a:schemeClr val="bg1"/>
                </a:solidFill>
                <a:latin typeface="Trebuchet MS" panose="020B0603020202020204" pitchFamily="34" charset="0"/>
              </a:rPr>
              <a:t>Interactive Reconstruction of Monte Carlo Image Sequences using a Recurrent Denoising Autoencoder, Chaitanya, </a:t>
            </a:r>
            <a:r>
              <a:rPr lang="en-US" sz="1400" dirty="0" err="1">
                <a:solidFill>
                  <a:schemeClr val="bg1"/>
                </a:solidFill>
                <a:latin typeface="Trebuchet MS" panose="020B0603020202020204" pitchFamily="34" charset="0"/>
              </a:rPr>
              <a:t>Kaplanyan</a:t>
            </a:r>
            <a:r>
              <a:rPr lang="en-US" sz="1400" dirty="0">
                <a:solidFill>
                  <a:schemeClr val="bg1"/>
                </a:solidFill>
                <a:latin typeface="Trebuchet MS" panose="020B0603020202020204" pitchFamily="34" charset="0"/>
              </a:rPr>
              <a:t>, </a:t>
            </a:r>
            <a:r>
              <a:rPr lang="en-US" sz="1400" dirty="0" err="1">
                <a:solidFill>
                  <a:schemeClr val="bg1"/>
                </a:solidFill>
                <a:latin typeface="Trebuchet MS" panose="020B0603020202020204" pitchFamily="34" charset="0"/>
              </a:rPr>
              <a:t>Schied</a:t>
            </a:r>
            <a:r>
              <a:rPr lang="en-US" sz="1400" dirty="0">
                <a:solidFill>
                  <a:schemeClr val="bg1"/>
                </a:solidFill>
                <a:latin typeface="Trebuchet MS" panose="020B0603020202020204" pitchFamily="34" charset="0"/>
              </a:rPr>
              <a:t>, Salvi, </a:t>
            </a:r>
            <a:r>
              <a:rPr lang="en-US" sz="1400" dirty="0" err="1">
                <a:solidFill>
                  <a:schemeClr val="bg1"/>
                </a:solidFill>
                <a:latin typeface="Trebuchet MS" panose="020B0603020202020204" pitchFamily="34" charset="0"/>
              </a:rPr>
              <a:t>Lefohn</a:t>
            </a:r>
            <a:r>
              <a:rPr lang="en-US" sz="1400" dirty="0">
                <a:solidFill>
                  <a:schemeClr val="bg1"/>
                </a:solidFill>
                <a:latin typeface="Trebuchet MS" panose="020B0603020202020204" pitchFamily="34" charset="0"/>
              </a:rPr>
              <a:t>, </a:t>
            </a:r>
            <a:r>
              <a:rPr lang="en-US" sz="1400" dirty="0" err="1">
                <a:solidFill>
                  <a:schemeClr val="bg1"/>
                </a:solidFill>
                <a:latin typeface="Trebuchet MS" panose="020B0603020202020204" pitchFamily="34" charset="0"/>
              </a:rPr>
              <a:t>Nowrouzezahrai</a:t>
            </a:r>
            <a:r>
              <a:rPr lang="en-US" sz="1400" dirty="0">
                <a:solidFill>
                  <a:schemeClr val="bg1"/>
                </a:solidFill>
                <a:latin typeface="Trebuchet MS" panose="020B0603020202020204" pitchFamily="34" charset="0"/>
              </a:rPr>
              <a:t>, </a:t>
            </a:r>
            <a:r>
              <a:rPr lang="en-US" sz="1400" dirty="0" err="1">
                <a:solidFill>
                  <a:schemeClr val="bg1"/>
                </a:solidFill>
                <a:latin typeface="Trebuchet MS" panose="020B0603020202020204" pitchFamily="34" charset="0"/>
              </a:rPr>
              <a:t>Aila</a:t>
            </a:r>
            <a:r>
              <a:rPr lang="en-US" sz="1400" dirty="0">
                <a:solidFill>
                  <a:schemeClr val="bg1"/>
                </a:solidFill>
                <a:latin typeface="Trebuchet MS" panose="020B0603020202020204" pitchFamily="34" charset="0"/>
              </a:rPr>
              <a:t>, SIGGRAPH'17 </a:t>
            </a:r>
          </a:p>
        </p:txBody>
      </p:sp>
      <p:pic>
        <p:nvPicPr>
          <p:cNvPr id="11" name="Picture 10">
            <a:extLst>
              <a:ext uri="{FF2B5EF4-FFF2-40B4-BE49-F238E27FC236}">
                <a16:creationId xmlns:a16="http://schemas.microsoft.com/office/drawing/2014/main" id="{D3DE48DE-832B-1047-B252-9D7BA7C7F43D}"/>
              </a:ext>
            </a:extLst>
          </p:cNvPr>
          <p:cNvPicPr>
            <a:picLocks noChangeAspect="1"/>
          </p:cNvPicPr>
          <p:nvPr/>
        </p:nvPicPr>
        <p:blipFill>
          <a:blip r:embed="rId3"/>
          <a:stretch>
            <a:fillRect/>
          </a:stretch>
        </p:blipFill>
        <p:spPr>
          <a:xfrm>
            <a:off x="0" y="844263"/>
            <a:ext cx="10972800" cy="3753313"/>
          </a:xfrm>
          <a:prstGeom prst="rect">
            <a:avLst/>
          </a:prstGeom>
        </p:spPr>
      </p:pic>
    </p:spTree>
    <p:extLst>
      <p:ext uri="{BB962C8B-B14F-4D97-AF65-F5344CB8AC3E}">
        <p14:creationId xmlns:p14="http://schemas.microsoft.com/office/powerpoint/2010/main" val="3274545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0FB29-8A3A-7446-A455-C5F356445CB2}"/>
              </a:ext>
            </a:extLst>
          </p:cNvPr>
          <p:cNvSpPr>
            <a:spLocks noGrp="1"/>
          </p:cNvSpPr>
          <p:nvPr>
            <p:ph type="title"/>
          </p:nvPr>
        </p:nvSpPr>
        <p:spPr/>
        <p:txBody>
          <a:bodyPr/>
          <a:lstStyle/>
          <a:p>
            <a:r>
              <a:rPr lang="en-US" dirty="0"/>
              <a:t>Inherent tension</a:t>
            </a:r>
          </a:p>
        </p:txBody>
      </p:sp>
    </p:spTree>
    <p:extLst>
      <p:ext uri="{BB962C8B-B14F-4D97-AF65-F5344CB8AC3E}">
        <p14:creationId xmlns:p14="http://schemas.microsoft.com/office/powerpoint/2010/main" val="3181771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866E10-E39B-D74C-B22C-47DC86AFA07D}"/>
              </a:ext>
            </a:extLst>
          </p:cNvPr>
          <p:cNvPicPr>
            <a:picLocks noChangeAspect="1"/>
          </p:cNvPicPr>
          <p:nvPr/>
        </p:nvPicPr>
        <p:blipFill>
          <a:blip r:embed="rId3"/>
          <a:stretch>
            <a:fillRect/>
          </a:stretch>
        </p:blipFill>
        <p:spPr>
          <a:xfrm>
            <a:off x="0" y="0"/>
            <a:ext cx="10972800" cy="6172200"/>
          </a:xfrm>
          <a:prstGeom prst="rect">
            <a:avLst/>
          </a:prstGeom>
        </p:spPr>
      </p:pic>
      <p:sp>
        <p:nvSpPr>
          <p:cNvPr id="2" name="Title 1">
            <a:extLst>
              <a:ext uri="{FF2B5EF4-FFF2-40B4-BE49-F238E27FC236}">
                <a16:creationId xmlns:a16="http://schemas.microsoft.com/office/drawing/2014/main" id="{9F341DCB-A228-3840-BE5B-60A7D7B61EF1}"/>
              </a:ext>
            </a:extLst>
          </p:cNvPr>
          <p:cNvSpPr>
            <a:spLocks noGrp="1"/>
          </p:cNvSpPr>
          <p:nvPr>
            <p:ph type="title"/>
          </p:nvPr>
        </p:nvSpPr>
        <p:spPr>
          <a:xfrm>
            <a:off x="498348" y="239885"/>
            <a:ext cx="9976104" cy="590931"/>
          </a:xfrm>
        </p:spPr>
        <p:txBody>
          <a:bodyPr/>
          <a:lstStyle/>
          <a:p>
            <a:r>
              <a:rPr lang="en-US" dirty="0"/>
              <a:t>Sparse, deep paths</a:t>
            </a:r>
          </a:p>
        </p:txBody>
      </p:sp>
      <p:sp>
        <p:nvSpPr>
          <p:cNvPr id="7" name="TextBox 6">
            <a:extLst>
              <a:ext uri="{FF2B5EF4-FFF2-40B4-BE49-F238E27FC236}">
                <a16:creationId xmlns:a16="http://schemas.microsoft.com/office/drawing/2014/main" id="{B60153DD-9592-E847-8703-850201D2BAB7}"/>
              </a:ext>
            </a:extLst>
          </p:cNvPr>
          <p:cNvSpPr txBox="1"/>
          <p:nvPr/>
        </p:nvSpPr>
        <p:spPr>
          <a:xfrm>
            <a:off x="0" y="5831533"/>
            <a:ext cx="5314275"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dirty="0">
                <a:solidFill>
                  <a:schemeClr val="bg1"/>
                </a:solidFill>
                <a:hlinkClick r:id="rId4">
                  <a:extLst>
                    <a:ext uri="{A12FA001-AC4F-418D-AE19-62706E023703}">
                      <ahyp:hlinkClr xmlns:ahyp="http://schemas.microsoft.com/office/drawing/2018/hyperlinkcolor" xmlns="" val="tx"/>
                    </a:ext>
                  </a:extLst>
                </a:hlinkClick>
              </a:rPr>
              <a:t>https://benedikt-bitterli.me/resources/images/teapot-full.png</a:t>
            </a:r>
            <a:endParaRPr lang="en-US" sz="1400" dirty="0">
              <a:solidFill>
                <a:schemeClr val="bg1"/>
              </a:solidFill>
              <a:latin typeface="Trebuchet MS" panose="020B0603020202020204" pitchFamily="34" charset="0"/>
            </a:endParaRPr>
          </a:p>
        </p:txBody>
      </p:sp>
      <p:cxnSp>
        <p:nvCxnSpPr>
          <p:cNvPr id="9" name="Straight Arrow Connector 8">
            <a:extLst>
              <a:ext uri="{FF2B5EF4-FFF2-40B4-BE49-F238E27FC236}">
                <a16:creationId xmlns:a16="http://schemas.microsoft.com/office/drawing/2014/main" id="{99DCEA57-DE7A-B042-89F0-7B56A46E0EB6}"/>
              </a:ext>
            </a:extLst>
          </p:cNvPr>
          <p:cNvCxnSpPr/>
          <p:nvPr/>
        </p:nvCxnSpPr>
        <p:spPr>
          <a:xfrm flipH="1">
            <a:off x="7503459" y="1492624"/>
            <a:ext cx="2970993" cy="1842247"/>
          </a:xfrm>
          <a:prstGeom prst="straightConnector1">
            <a:avLst/>
          </a:prstGeom>
          <a:ln w="38100">
            <a:solidFill>
              <a:srgbClr val="92D05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8B7FF6C-C9BE-244C-BAA1-75C51E6EB17A}"/>
              </a:ext>
            </a:extLst>
          </p:cNvPr>
          <p:cNvCxnSpPr>
            <a:cxnSpLocks/>
          </p:cNvCxnSpPr>
          <p:nvPr/>
        </p:nvCxnSpPr>
        <p:spPr>
          <a:xfrm flipH="1">
            <a:off x="7153835" y="3349108"/>
            <a:ext cx="349625" cy="76200"/>
          </a:xfrm>
          <a:prstGeom prst="straightConnector1">
            <a:avLst/>
          </a:prstGeom>
          <a:ln w="38100">
            <a:solidFill>
              <a:srgbClr val="92D05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83624C4-790E-394E-8D15-8132EE3FAC02}"/>
              </a:ext>
            </a:extLst>
          </p:cNvPr>
          <p:cNvCxnSpPr>
            <a:cxnSpLocks/>
          </p:cNvCxnSpPr>
          <p:nvPr/>
        </p:nvCxnSpPr>
        <p:spPr>
          <a:xfrm flipH="1" flipV="1">
            <a:off x="4208929" y="2850776"/>
            <a:ext cx="2944907" cy="574532"/>
          </a:xfrm>
          <a:prstGeom prst="straightConnector1">
            <a:avLst/>
          </a:prstGeom>
          <a:ln w="38100">
            <a:solidFill>
              <a:srgbClr val="92D05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9BED0BE-C6CC-0246-8D53-ECCDC484E11C}"/>
              </a:ext>
            </a:extLst>
          </p:cNvPr>
          <p:cNvCxnSpPr>
            <a:cxnSpLocks/>
          </p:cNvCxnSpPr>
          <p:nvPr/>
        </p:nvCxnSpPr>
        <p:spPr>
          <a:xfrm flipH="1" flipV="1">
            <a:off x="3987053" y="2666602"/>
            <a:ext cx="221877" cy="184175"/>
          </a:xfrm>
          <a:prstGeom prst="straightConnector1">
            <a:avLst/>
          </a:prstGeom>
          <a:ln w="38100">
            <a:solidFill>
              <a:srgbClr val="92D05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2D885CA-F6F9-414D-A5AE-A462F8A5ADFA}"/>
              </a:ext>
            </a:extLst>
          </p:cNvPr>
          <p:cNvCxnSpPr>
            <a:cxnSpLocks/>
          </p:cNvCxnSpPr>
          <p:nvPr/>
        </p:nvCxnSpPr>
        <p:spPr>
          <a:xfrm flipH="1" flipV="1">
            <a:off x="2714063" y="1337521"/>
            <a:ext cx="1272990" cy="1329081"/>
          </a:xfrm>
          <a:prstGeom prst="straightConnector1">
            <a:avLst/>
          </a:prstGeom>
          <a:ln w="38100">
            <a:solidFill>
              <a:srgbClr val="92D05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0963A55-06DD-B841-9FC0-128EC04C768C}"/>
              </a:ext>
            </a:extLst>
          </p:cNvPr>
          <p:cNvCxnSpPr>
            <a:cxnSpLocks/>
          </p:cNvCxnSpPr>
          <p:nvPr/>
        </p:nvCxnSpPr>
        <p:spPr>
          <a:xfrm flipH="1" flipV="1">
            <a:off x="2326341" y="535350"/>
            <a:ext cx="398526" cy="821979"/>
          </a:xfrm>
          <a:prstGeom prst="straightConnector1">
            <a:avLst/>
          </a:prstGeom>
          <a:ln w="38100">
            <a:solidFill>
              <a:srgbClr val="92D05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Sun 25">
            <a:extLst>
              <a:ext uri="{FF2B5EF4-FFF2-40B4-BE49-F238E27FC236}">
                <a16:creationId xmlns:a16="http://schemas.microsoft.com/office/drawing/2014/main" id="{D3875A70-FADC-8347-A6A4-D2860BE86535}"/>
              </a:ext>
            </a:extLst>
          </p:cNvPr>
          <p:cNvSpPr/>
          <p:nvPr/>
        </p:nvSpPr>
        <p:spPr>
          <a:xfrm>
            <a:off x="1963271" y="0"/>
            <a:ext cx="528915" cy="528915"/>
          </a:xfrm>
          <a:prstGeom prst="su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693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7CD5C607-D8C9-454F-B14C-50178B18EF21}"/>
              </a:ext>
            </a:extLst>
          </p:cNvPr>
          <p:cNvSpPr/>
          <p:nvPr/>
        </p:nvSpPr>
        <p:spPr>
          <a:xfrm>
            <a:off x="-1" y="1970167"/>
            <a:ext cx="10972800" cy="3358985"/>
          </a:xfrm>
          <a:prstGeom prst="rect">
            <a:avLst/>
          </a:prstGeom>
          <a:gradFill>
            <a:gsLst>
              <a:gs pos="0">
                <a:schemeClr val="bg1">
                  <a:alpha val="0"/>
                </a:schemeClr>
              </a:gs>
              <a:gs pos="90000">
                <a:srgbClr val="000000">
                  <a:alpha val="85000"/>
                </a:srgbClr>
              </a:gs>
              <a:gs pos="10000">
                <a:schemeClr val="bg1">
                  <a:alpha val="85000"/>
                </a:schemeClr>
              </a:gs>
              <a:gs pos="100000">
                <a:schemeClr val="bg1">
                  <a:alpha val="0"/>
                </a:schemeClr>
              </a:gs>
            </a:gsLst>
            <a:lin ang="0" scaled="0"/>
          </a:gradFill>
          <a:ln w="6350">
            <a:gradFill>
              <a:gsLst>
                <a:gs pos="0">
                  <a:schemeClr val="accent4">
                    <a:lumMod val="50000"/>
                  </a:schemeClr>
                </a:gs>
                <a:gs pos="21000">
                  <a:schemeClr val="bg2">
                    <a:lumMod val="50000"/>
                  </a:schemeClr>
                </a:gs>
                <a:gs pos="29000">
                  <a:schemeClr val="accent4"/>
                </a:gs>
                <a:gs pos="100000">
                  <a:schemeClr val="accent4">
                    <a:lumMod val="5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2" name="Title 1"/>
          <p:cNvSpPr>
            <a:spLocks noGrp="1"/>
          </p:cNvSpPr>
          <p:nvPr>
            <p:ph type="title"/>
          </p:nvPr>
        </p:nvSpPr>
        <p:spPr>
          <a:xfrm>
            <a:off x="498348" y="737426"/>
            <a:ext cx="9976104" cy="590931"/>
          </a:xfrm>
        </p:spPr>
        <p:txBody>
          <a:bodyPr/>
          <a:lstStyle/>
          <a:p>
            <a:r>
              <a:rPr lang="en-US" dirty="0"/>
              <a:t>20 Year hardware revolutions</a:t>
            </a:r>
          </a:p>
        </p:txBody>
      </p:sp>
      <p:sp>
        <p:nvSpPr>
          <p:cNvPr id="66" name="Rectangle 65">
            <a:extLst>
              <a:ext uri="{FF2B5EF4-FFF2-40B4-BE49-F238E27FC236}">
                <a16:creationId xmlns:a16="http://schemas.microsoft.com/office/drawing/2014/main" id="{ECF38E2A-C7D5-44E8-808D-8195828537F7}"/>
              </a:ext>
            </a:extLst>
          </p:cNvPr>
          <p:cNvSpPr/>
          <p:nvPr/>
        </p:nvSpPr>
        <p:spPr>
          <a:xfrm>
            <a:off x="518535" y="5781717"/>
            <a:ext cx="9955918" cy="248142"/>
          </a:xfrm>
          <a:prstGeom prst="rect">
            <a:avLst/>
          </a:prstGeom>
          <a:noFill/>
          <a:ln w="25400" cap="flat" cmpd="sng" algn="ctr">
            <a:noFill/>
            <a:prstDash val="solid"/>
          </a:ln>
          <a:effectLst/>
        </p:spPr>
        <p:txBody>
          <a:bodyPr rtlCol="0" anchor="b"/>
          <a:lstStyle/>
          <a:p>
            <a:pPr lvl="0" algn="ctr" fontAlgn="auto">
              <a:lnSpc>
                <a:spcPct val="90000"/>
              </a:lnSpc>
              <a:spcBef>
                <a:spcPts val="0"/>
              </a:spcBef>
              <a:spcAft>
                <a:spcPts val="0"/>
              </a:spcAft>
              <a:defRPr/>
            </a:pPr>
            <a:r>
              <a:rPr kumimoji="0" lang="en-US" sz="800" b="0" i="1" u="none" strike="noStrike" kern="0" cap="none" spc="0" normalizeH="0" baseline="0" noProof="0" dirty="0">
                <a:ln>
                  <a:noFill/>
                </a:ln>
                <a:solidFill>
                  <a:srgbClr val="6E6E6E"/>
                </a:solidFill>
                <a:effectLst/>
                <a:uLnTx/>
                <a:uFillTx/>
                <a:latin typeface="Trebuchet MS"/>
                <a:ea typeface="MS PGothic" pitchFamily="34" charset="-128"/>
                <a:cs typeface="+mn-cs"/>
              </a:rPr>
              <a:t>Source:  Computer </a:t>
            </a:r>
            <a:r>
              <a:rPr lang="en-US" sz="800" i="1" kern="0" dirty="0">
                <a:solidFill>
                  <a:srgbClr val="6E6E6E"/>
                </a:solidFill>
                <a:latin typeface="Trebuchet MS"/>
              </a:rPr>
              <a:t>History Museum http://</a:t>
            </a:r>
            <a:r>
              <a:rPr lang="en-US" sz="800" i="1" kern="0" dirty="0" err="1">
                <a:solidFill>
                  <a:srgbClr val="6E6E6E"/>
                </a:solidFill>
                <a:latin typeface="Trebuchet MS"/>
              </a:rPr>
              <a:t>www.computerhistory.org</a:t>
            </a:r>
            <a:r>
              <a:rPr lang="en-US" sz="800" i="1" kern="0" dirty="0">
                <a:solidFill>
                  <a:srgbClr val="6E6E6E"/>
                </a:solidFill>
                <a:latin typeface="Trebuchet MS"/>
              </a:rPr>
              <a:t>/</a:t>
            </a:r>
            <a:endParaRPr kumimoji="0" lang="en-US" sz="800" b="0" i="1" u="none" strike="noStrike" kern="0" cap="none" spc="0" normalizeH="0" baseline="0" noProof="0" dirty="0">
              <a:ln>
                <a:noFill/>
              </a:ln>
              <a:solidFill>
                <a:srgbClr val="6E6E6E"/>
              </a:solidFill>
              <a:effectLst/>
              <a:uLnTx/>
              <a:uFillTx/>
              <a:latin typeface="Trebuchet MS"/>
              <a:ea typeface="MS PGothic" pitchFamily="34" charset="-128"/>
              <a:cs typeface="+mn-cs"/>
            </a:endParaRPr>
          </a:p>
        </p:txBody>
      </p:sp>
      <p:grpSp>
        <p:nvGrpSpPr>
          <p:cNvPr id="6" name="Group 5">
            <a:extLst>
              <a:ext uri="{FF2B5EF4-FFF2-40B4-BE49-F238E27FC236}">
                <a16:creationId xmlns:a16="http://schemas.microsoft.com/office/drawing/2014/main" id="{F6600CA8-CB19-EC41-A6A1-F58312D7277C}"/>
              </a:ext>
            </a:extLst>
          </p:cNvPr>
          <p:cNvGrpSpPr/>
          <p:nvPr/>
        </p:nvGrpSpPr>
        <p:grpSpPr>
          <a:xfrm>
            <a:off x="657461" y="1836254"/>
            <a:ext cx="1568543" cy="3848574"/>
            <a:chOff x="657461" y="1836254"/>
            <a:chExt cx="1568543" cy="3848574"/>
          </a:xfrm>
        </p:grpSpPr>
        <p:cxnSp>
          <p:nvCxnSpPr>
            <p:cNvPr id="7" name="Straight Arrow Connector 6">
              <a:extLst>
                <a:ext uri="{FF2B5EF4-FFF2-40B4-BE49-F238E27FC236}">
                  <a16:creationId xmlns:a16="http://schemas.microsoft.com/office/drawing/2014/main" id="{A5300A31-5F03-45E6-B4CC-FCC87AFBE39B}"/>
                </a:ext>
              </a:extLst>
            </p:cNvPr>
            <p:cNvCxnSpPr/>
            <p:nvPr/>
          </p:nvCxnSpPr>
          <p:spPr>
            <a:xfrm>
              <a:off x="1434932" y="2902135"/>
              <a:ext cx="0" cy="2286000"/>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ECE6F02-4307-4198-B803-6C37AADDBC28}"/>
                </a:ext>
              </a:extLst>
            </p:cNvPr>
            <p:cNvSpPr txBox="1"/>
            <p:nvPr/>
          </p:nvSpPr>
          <p:spPr>
            <a:xfrm>
              <a:off x="1094932" y="5370896"/>
              <a:ext cx="614271"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76B900"/>
                  </a:solidFill>
                  <a:effectLst/>
                  <a:uLnTx/>
                  <a:uFillTx/>
                  <a:latin typeface="Trebuchet MS" panose="020B0603020202020204" pitchFamily="34" charset="0"/>
                  <a:ea typeface="+mn-ea"/>
                  <a:cs typeface="+mn-cs"/>
                </a:rPr>
                <a:t>1958</a:t>
              </a:r>
            </a:p>
          </p:txBody>
        </p:sp>
        <p:pic>
          <p:nvPicPr>
            <p:cNvPr id="45" name="Picture 2">
              <a:extLst>
                <a:ext uri="{FF2B5EF4-FFF2-40B4-BE49-F238E27FC236}">
                  <a16:creationId xmlns:a16="http://schemas.microsoft.com/office/drawing/2014/main" id="{2342A279-3899-4DE1-841D-2D9C01133E4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670907" y="1836254"/>
              <a:ext cx="1555097" cy="1555097"/>
            </a:xfrm>
            <a:prstGeom prst="ellipse">
              <a:avLst/>
            </a:prstGeom>
            <a:ln w="9525">
              <a:solidFill>
                <a:schemeClr val="bg2">
                  <a:lumMod val="75000"/>
                </a:schemeClr>
              </a:solidFill>
            </a:ln>
            <a:effectLst>
              <a:outerShdw blurRad="1524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4" name="Rectangle 63">
              <a:extLst>
                <a:ext uri="{FF2B5EF4-FFF2-40B4-BE49-F238E27FC236}">
                  <a16:creationId xmlns:a16="http://schemas.microsoft.com/office/drawing/2014/main" id="{77217918-E754-4FB8-AD48-D7329DD9BE88}"/>
                </a:ext>
              </a:extLst>
            </p:cNvPr>
            <p:cNvSpPr/>
            <p:nvPr/>
          </p:nvSpPr>
          <p:spPr>
            <a:xfrm>
              <a:off x="657461" y="3493955"/>
              <a:ext cx="1555096" cy="403991"/>
            </a:xfrm>
            <a:prstGeom prst="rect">
              <a:avLst/>
            </a:prstGeom>
            <a:solidFill>
              <a:schemeClr val="bg1">
                <a:lumMod val="75000"/>
                <a:lumOff val="25000"/>
                <a:alpha val="87000"/>
              </a:schemeClr>
            </a:solidFill>
            <a:ln w="9525">
              <a:gradFill>
                <a:gsLst>
                  <a:gs pos="12000">
                    <a:schemeClr val="bg1">
                      <a:lumMod val="65000"/>
                      <a:lumOff val="35000"/>
                    </a:schemeClr>
                  </a:gs>
                  <a:gs pos="19000">
                    <a:schemeClr val="bg1">
                      <a:lumMod val="75000"/>
                      <a:lumOff val="25000"/>
                    </a:schemeClr>
                  </a:gs>
                  <a:gs pos="0">
                    <a:schemeClr val="bg1">
                      <a:lumMod val="75000"/>
                      <a:lumOff val="25000"/>
                    </a:schemeClr>
                  </a:gs>
                  <a:gs pos="74000">
                    <a:schemeClr val="bg1">
                      <a:lumMod val="85000"/>
                      <a:lumOff val="15000"/>
                    </a:schemeClr>
                  </a:gs>
                  <a:gs pos="83000">
                    <a:schemeClr val="bg1">
                      <a:lumMod val="75000"/>
                      <a:lumOff val="25000"/>
                    </a:schemeClr>
                  </a:gs>
                  <a:gs pos="100000">
                    <a:schemeClr val="accent4"/>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First Video Game: </a:t>
              </a:r>
              <a:r>
                <a:rPr kumimoji="0" lang="en-US" sz="1200" b="1"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Tennis For Two</a:t>
              </a:r>
            </a:p>
          </p:txBody>
        </p:sp>
        <p:sp>
          <p:nvSpPr>
            <p:cNvPr id="28" name="Oval 27">
              <a:extLst>
                <a:ext uri="{FF2B5EF4-FFF2-40B4-BE49-F238E27FC236}">
                  <a16:creationId xmlns:a16="http://schemas.microsoft.com/office/drawing/2014/main" id="{B823A7BB-3567-4939-840D-5E0C5CA3B540}"/>
                </a:ext>
              </a:extLst>
            </p:cNvPr>
            <p:cNvSpPr/>
            <p:nvPr/>
          </p:nvSpPr>
          <p:spPr>
            <a:xfrm>
              <a:off x="1401997" y="5283488"/>
              <a:ext cx="73152" cy="731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grpSp>
      <p:grpSp>
        <p:nvGrpSpPr>
          <p:cNvPr id="3" name="Group 2">
            <a:extLst>
              <a:ext uri="{FF2B5EF4-FFF2-40B4-BE49-F238E27FC236}">
                <a16:creationId xmlns:a16="http://schemas.microsoft.com/office/drawing/2014/main" id="{E77F5972-04B2-6147-887A-1D06668D1319}"/>
              </a:ext>
            </a:extLst>
          </p:cNvPr>
          <p:cNvGrpSpPr/>
          <p:nvPr/>
        </p:nvGrpSpPr>
        <p:grpSpPr>
          <a:xfrm>
            <a:off x="3223953" y="2558150"/>
            <a:ext cx="1555097" cy="3126678"/>
            <a:chOff x="3223953" y="2558150"/>
            <a:chExt cx="1555097" cy="3126678"/>
          </a:xfrm>
        </p:grpSpPr>
        <p:cxnSp>
          <p:nvCxnSpPr>
            <p:cNvPr id="41" name="Straight Arrow Connector 40">
              <a:extLst>
                <a:ext uri="{FF2B5EF4-FFF2-40B4-BE49-F238E27FC236}">
                  <a16:creationId xmlns:a16="http://schemas.microsoft.com/office/drawing/2014/main" id="{44DAA906-2357-4527-A894-A86C7B10F661}"/>
                </a:ext>
              </a:extLst>
            </p:cNvPr>
            <p:cNvCxnSpPr/>
            <p:nvPr/>
          </p:nvCxnSpPr>
          <p:spPr>
            <a:xfrm>
              <a:off x="3993179" y="2902135"/>
              <a:ext cx="0" cy="2286000"/>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5B0555A6-C4F0-49A6-9B95-79975D911E71}"/>
                </a:ext>
              </a:extLst>
            </p:cNvPr>
            <p:cNvSpPr txBox="1"/>
            <p:nvPr/>
          </p:nvSpPr>
          <p:spPr>
            <a:xfrm>
              <a:off x="3685546" y="5370896"/>
              <a:ext cx="614271"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76B900"/>
                  </a:solidFill>
                  <a:effectLst/>
                  <a:uLnTx/>
                  <a:uFillTx/>
                  <a:latin typeface="Trebuchet MS" panose="020B0603020202020204" pitchFamily="34" charset="0"/>
                  <a:ea typeface="+mn-ea"/>
                  <a:cs typeface="+mn-cs"/>
                </a:rPr>
                <a:t>1979</a:t>
              </a:r>
            </a:p>
          </p:txBody>
        </p:sp>
        <p:pic>
          <p:nvPicPr>
            <p:cNvPr id="46" name="Picture 45">
              <a:extLst>
                <a:ext uri="{FF2B5EF4-FFF2-40B4-BE49-F238E27FC236}">
                  <a16:creationId xmlns:a16="http://schemas.microsoft.com/office/drawing/2014/main" id="{E5419A67-AFC5-4145-A73E-D425DD86F1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23953" y="2558150"/>
              <a:ext cx="1555097" cy="1555097"/>
            </a:xfrm>
            <a:prstGeom prst="ellipse">
              <a:avLst/>
            </a:prstGeom>
            <a:ln w="9525">
              <a:solidFill>
                <a:schemeClr val="bg2">
                  <a:lumMod val="75000"/>
                </a:schemeClr>
              </a:solidFill>
            </a:ln>
            <a:effectLst>
              <a:outerShdw blurRad="152400" dist="38100" dir="5400000" algn="t" rotWithShape="0">
                <a:prstClr val="black">
                  <a:alpha val="56000"/>
                </a:prstClr>
              </a:outerShdw>
            </a:effectLst>
          </p:spPr>
        </p:pic>
        <p:sp>
          <p:nvSpPr>
            <p:cNvPr id="15" name="Rectangle 14">
              <a:extLst>
                <a:ext uri="{FF2B5EF4-FFF2-40B4-BE49-F238E27FC236}">
                  <a16:creationId xmlns:a16="http://schemas.microsoft.com/office/drawing/2014/main" id="{190452DC-2F10-4B87-BBCC-5D5CD0824836}"/>
                </a:ext>
              </a:extLst>
            </p:cNvPr>
            <p:cNvSpPr/>
            <p:nvPr/>
          </p:nvSpPr>
          <p:spPr>
            <a:xfrm>
              <a:off x="3341802" y="4206839"/>
              <a:ext cx="1325599" cy="403991"/>
            </a:xfrm>
            <a:prstGeom prst="rect">
              <a:avLst/>
            </a:prstGeom>
            <a:solidFill>
              <a:schemeClr val="bg1">
                <a:lumMod val="75000"/>
                <a:lumOff val="25000"/>
                <a:alpha val="87000"/>
              </a:schemeClr>
            </a:solidFill>
            <a:ln w="9525">
              <a:gradFill>
                <a:gsLst>
                  <a:gs pos="12000">
                    <a:schemeClr val="bg1">
                      <a:lumMod val="65000"/>
                      <a:lumOff val="35000"/>
                    </a:schemeClr>
                  </a:gs>
                  <a:gs pos="19000">
                    <a:schemeClr val="bg1">
                      <a:lumMod val="75000"/>
                      <a:lumOff val="25000"/>
                    </a:schemeClr>
                  </a:gs>
                  <a:gs pos="0">
                    <a:schemeClr val="bg1">
                      <a:lumMod val="75000"/>
                      <a:lumOff val="25000"/>
                    </a:schemeClr>
                  </a:gs>
                  <a:gs pos="74000">
                    <a:schemeClr val="bg1">
                      <a:lumMod val="85000"/>
                      <a:lumOff val="15000"/>
                    </a:schemeClr>
                  </a:gs>
                  <a:gs pos="83000">
                    <a:schemeClr val="bg1">
                      <a:lumMod val="75000"/>
                      <a:lumOff val="25000"/>
                    </a:schemeClr>
                  </a:gs>
                  <a:gs pos="100000">
                    <a:schemeClr val="accent4"/>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First Gaming PC:</a:t>
              </a:r>
            </a:p>
            <a:p>
              <a:pPr marL="0" marR="0" lvl="0" indent="0" algn="ctr" defTabSz="457200" rtl="0" eaLnBrk="1" fontAlgn="base" latinLnBrk="0" hangingPunct="1">
                <a:lnSpc>
                  <a:spcPct val="90000"/>
                </a:lnSpc>
                <a:spcBef>
                  <a:spcPct val="0"/>
                </a:spcBef>
                <a:spcAft>
                  <a:spcPct val="0"/>
                </a:spcAft>
                <a:buClrTx/>
                <a:buSzTx/>
                <a:buFontTx/>
                <a:buNone/>
                <a:tabLst/>
                <a:defRPr/>
              </a:pPr>
              <a:r>
                <a:rPr lang="en-US" sz="1200" b="1" dirty="0">
                  <a:solidFill>
                    <a:srgbClr val="FFFFFF"/>
                  </a:solidFill>
                  <a:latin typeface="Trebuchet MS" panose="020B0603020202020204" pitchFamily="34" charset="0"/>
                </a:rPr>
                <a:t>Atari 800</a:t>
              </a:r>
              <a:endParaRPr kumimoji="0" lang="en-US" sz="1200" b="1"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p:txBody>
        </p:sp>
        <p:sp>
          <p:nvSpPr>
            <p:cNvPr id="29" name="Oval 28">
              <a:extLst>
                <a:ext uri="{FF2B5EF4-FFF2-40B4-BE49-F238E27FC236}">
                  <a16:creationId xmlns:a16="http://schemas.microsoft.com/office/drawing/2014/main" id="{1E6A8D55-3E70-49FA-9EF6-AB93ED21D5E4}"/>
                </a:ext>
              </a:extLst>
            </p:cNvPr>
            <p:cNvSpPr/>
            <p:nvPr/>
          </p:nvSpPr>
          <p:spPr>
            <a:xfrm>
              <a:off x="3954117" y="5283488"/>
              <a:ext cx="73152" cy="731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grpSp>
      <p:grpSp>
        <p:nvGrpSpPr>
          <p:cNvPr id="4" name="Group 3">
            <a:extLst>
              <a:ext uri="{FF2B5EF4-FFF2-40B4-BE49-F238E27FC236}">
                <a16:creationId xmlns:a16="http://schemas.microsoft.com/office/drawing/2014/main" id="{29FF14F9-CCBB-4242-B525-2464DC465019}"/>
              </a:ext>
            </a:extLst>
          </p:cNvPr>
          <p:cNvGrpSpPr/>
          <p:nvPr/>
        </p:nvGrpSpPr>
        <p:grpSpPr>
          <a:xfrm>
            <a:off x="5803893" y="1556404"/>
            <a:ext cx="1555097" cy="4128424"/>
            <a:chOff x="5803893" y="1556404"/>
            <a:chExt cx="1555097" cy="4128424"/>
          </a:xfrm>
        </p:grpSpPr>
        <p:sp>
          <p:nvSpPr>
            <p:cNvPr id="38" name="TextBox 37">
              <a:extLst>
                <a:ext uri="{FF2B5EF4-FFF2-40B4-BE49-F238E27FC236}">
                  <a16:creationId xmlns:a16="http://schemas.microsoft.com/office/drawing/2014/main" id="{6E622A2D-AA37-42DF-BFA7-E673EDCCBF54}"/>
                </a:ext>
              </a:extLst>
            </p:cNvPr>
            <p:cNvSpPr txBox="1"/>
            <p:nvPr/>
          </p:nvSpPr>
          <p:spPr>
            <a:xfrm>
              <a:off x="6249968" y="5370896"/>
              <a:ext cx="614271"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76B900"/>
                  </a:solidFill>
                  <a:effectLst/>
                  <a:uLnTx/>
                  <a:uFillTx/>
                  <a:latin typeface="Trebuchet MS" panose="020B0603020202020204" pitchFamily="34" charset="0"/>
                  <a:ea typeface="+mn-ea"/>
                  <a:cs typeface="+mn-cs"/>
                </a:rPr>
                <a:t>1999</a:t>
              </a:r>
            </a:p>
          </p:txBody>
        </p:sp>
        <p:cxnSp>
          <p:nvCxnSpPr>
            <p:cNvPr id="52" name="Straight Arrow Connector 51">
              <a:extLst>
                <a:ext uri="{FF2B5EF4-FFF2-40B4-BE49-F238E27FC236}">
                  <a16:creationId xmlns:a16="http://schemas.microsoft.com/office/drawing/2014/main" id="{8CA7CAF0-5995-4C6E-9D6E-3D43D135168D}"/>
                </a:ext>
              </a:extLst>
            </p:cNvPr>
            <p:cNvCxnSpPr>
              <a:cxnSpLocks/>
            </p:cNvCxnSpPr>
            <p:nvPr/>
          </p:nvCxnSpPr>
          <p:spPr>
            <a:xfrm>
              <a:off x="6587678" y="2902135"/>
              <a:ext cx="0" cy="2286000"/>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pic>
          <p:nvPicPr>
            <p:cNvPr id="47" name="Picture 46">
              <a:extLst>
                <a:ext uri="{FF2B5EF4-FFF2-40B4-BE49-F238E27FC236}">
                  <a16:creationId xmlns:a16="http://schemas.microsoft.com/office/drawing/2014/main" id="{C93018E9-9F26-47AA-81F4-030ABAC9A1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03893" y="1556404"/>
              <a:ext cx="1555097" cy="1555097"/>
            </a:xfrm>
            <a:prstGeom prst="ellipse">
              <a:avLst/>
            </a:prstGeom>
            <a:ln w="9525">
              <a:solidFill>
                <a:schemeClr val="bg2">
                  <a:lumMod val="75000"/>
                </a:schemeClr>
              </a:solidFill>
            </a:ln>
            <a:effectLst>
              <a:outerShdw blurRad="152400" dist="38100" dir="5400000" algn="t" rotWithShape="0">
                <a:prstClr val="black">
                  <a:alpha val="56000"/>
                </a:prstClr>
              </a:outerShdw>
            </a:effectLst>
          </p:spPr>
        </p:pic>
        <p:sp>
          <p:nvSpPr>
            <p:cNvPr id="50" name="Rectangle 49">
              <a:extLst>
                <a:ext uri="{FF2B5EF4-FFF2-40B4-BE49-F238E27FC236}">
                  <a16:creationId xmlns:a16="http://schemas.microsoft.com/office/drawing/2014/main" id="{002BDC68-2EDB-477C-A3D5-490117D2C4CF}"/>
                </a:ext>
              </a:extLst>
            </p:cNvPr>
            <p:cNvSpPr/>
            <p:nvPr/>
          </p:nvSpPr>
          <p:spPr>
            <a:xfrm>
              <a:off x="5926576" y="3207298"/>
              <a:ext cx="1325599" cy="403991"/>
            </a:xfrm>
            <a:prstGeom prst="rect">
              <a:avLst/>
            </a:prstGeom>
            <a:solidFill>
              <a:schemeClr val="bg1">
                <a:lumMod val="75000"/>
                <a:lumOff val="25000"/>
                <a:alpha val="87000"/>
              </a:schemeClr>
            </a:solidFill>
            <a:ln w="9525">
              <a:gradFill>
                <a:gsLst>
                  <a:gs pos="12000">
                    <a:schemeClr val="bg1">
                      <a:lumMod val="65000"/>
                      <a:lumOff val="35000"/>
                    </a:schemeClr>
                  </a:gs>
                  <a:gs pos="19000">
                    <a:schemeClr val="bg1">
                      <a:lumMod val="75000"/>
                      <a:lumOff val="25000"/>
                    </a:schemeClr>
                  </a:gs>
                  <a:gs pos="0">
                    <a:schemeClr val="bg1">
                      <a:lumMod val="75000"/>
                      <a:lumOff val="25000"/>
                    </a:schemeClr>
                  </a:gs>
                  <a:gs pos="74000">
                    <a:schemeClr val="bg1">
                      <a:lumMod val="85000"/>
                      <a:lumOff val="15000"/>
                    </a:schemeClr>
                  </a:gs>
                  <a:gs pos="83000">
                    <a:schemeClr val="bg1">
                      <a:lumMod val="75000"/>
                      <a:lumOff val="25000"/>
                    </a:schemeClr>
                  </a:gs>
                  <a:gs pos="100000">
                    <a:schemeClr val="accent4"/>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First GPU:</a:t>
              </a:r>
            </a:p>
            <a:p>
              <a:pPr marL="0" marR="0" lvl="0" indent="0" algn="ctr" defTabSz="457200" rtl="0" eaLnBrk="1" fontAlgn="base" latinLnBrk="0" hangingPunct="1">
                <a:lnSpc>
                  <a:spcPct val="90000"/>
                </a:lnSpc>
                <a:spcBef>
                  <a:spcPct val="0"/>
                </a:spcBef>
                <a:spcAft>
                  <a:spcPct val="0"/>
                </a:spcAft>
                <a:buClrTx/>
                <a:buSzTx/>
                <a:buFontTx/>
                <a:buNone/>
                <a:tabLst/>
                <a:defRPr/>
              </a:pPr>
              <a:r>
                <a:rPr lang="en-US" sz="1200" b="1" dirty="0">
                  <a:solidFill>
                    <a:srgbClr val="FFFFFF"/>
                  </a:solidFill>
                  <a:latin typeface="Trebuchet MS" panose="020B0603020202020204" pitchFamily="34" charset="0"/>
                </a:rPr>
                <a:t>GeForce 256</a:t>
              </a:r>
              <a:endParaRPr kumimoji="0" lang="en-US" sz="1200" b="1"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p:txBody>
        </p:sp>
        <p:sp>
          <p:nvSpPr>
            <p:cNvPr id="32" name="Oval 31">
              <a:extLst>
                <a:ext uri="{FF2B5EF4-FFF2-40B4-BE49-F238E27FC236}">
                  <a16:creationId xmlns:a16="http://schemas.microsoft.com/office/drawing/2014/main" id="{8EA3616F-D4F6-45F5-B431-46FE0E636300}"/>
                </a:ext>
              </a:extLst>
            </p:cNvPr>
            <p:cNvSpPr/>
            <p:nvPr/>
          </p:nvSpPr>
          <p:spPr>
            <a:xfrm>
              <a:off x="6551903" y="5286781"/>
              <a:ext cx="73152" cy="731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grpSp>
      <p:grpSp>
        <p:nvGrpSpPr>
          <p:cNvPr id="5" name="Group 4">
            <a:extLst>
              <a:ext uri="{FF2B5EF4-FFF2-40B4-BE49-F238E27FC236}">
                <a16:creationId xmlns:a16="http://schemas.microsoft.com/office/drawing/2014/main" id="{C453B4AF-B0D8-1048-AF6E-D21DBDE2673C}"/>
              </a:ext>
            </a:extLst>
          </p:cNvPr>
          <p:cNvGrpSpPr/>
          <p:nvPr/>
        </p:nvGrpSpPr>
        <p:grpSpPr>
          <a:xfrm>
            <a:off x="8249959" y="1970166"/>
            <a:ext cx="1774386" cy="3714662"/>
            <a:chOff x="8249959" y="1970166"/>
            <a:chExt cx="1774386" cy="3714662"/>
          </a:xfrm>
        </p:grpSpPr>
        <p:sp>
          <p:nvSpPr>
            <p:cNvPr id="40" name="TextBox 39">
              <a:extLst>
                <a:ext uri="{FF2B5EF4-FFF2-40B4-BE49-F238E27FC236}">
                  <a16:creationId xmlns:a16="http://schemas.microsoft.com/office/drawing/2014/main" id="{353E8075-00AD-4885-8897-9EB32A8F81C7}"/>
                </a:ext>
              </a:extLst>
            </p:cNvPr>
            <p:cNvSpPr txBox="1"/>
            <p:nvPr/>
          </p:nvSpPr>
          <p:spPr>
            <a:xfrm>
              <a:off x="8835747" y="5370896"/>
              <a:ext cx="614271"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76B900"/>
                  </a:solidFill>
                  <a:effectLst/>
                  <a:uLnTx/>
                  <a:uFillTx/>
                  <a:latin typeface="Trebuchet MS" panose="020B0603020202020204" pitchFamily="34" charset="0"/>
                  <a:ea typeface="+mn-ea"/>
                  <a:cs typeface="+mn-cs"/>
                </a:rPr>
                <a:t>2018</a:t>
              </a:r>
            </a:p>
          </p:txBody>
        </p:sp>
        <p:cxnSp>
          <p:nvCxnSpPr>
            <p:cNvPr id="58" name="Straight Arrow Connector 57">
              <a:extLst>
                <a:ext uri="{FF2B5EF4-FFF2-40B4-BE49-F238E27FC236}">
                  <a16:creationId xmlns:a16="http://schemas.microsoft.com/office/drawing/2014/main" id="{0B0FE729-1E06-4D04-9168-45C1C3399BE6}"/>
                </a:ext>
              </a:extLst>
            </p:cNvPr>
            <p:cNvCxnSpPr/>
            <p:nvPr/>
          </p:nvCxnSpPr>
          <p:spPr>
            <a:xfrm>
              <a:off x="9131839" y="2902135"/>
              <a:ext cx="0" cy="2286000"/>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0A530A8B-C12C-4364-8F89-B8E4D4A9A44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70385" y="1970166"/>
              <a:ext cx="1555097" cy="1555097"/>
            </a:xfrm>
            <a:prstGeom prst="ellipse">
              <a:avLst/>
            </a:prstGeom>
            <a:ln w="9525">
              <a:solidFill>
                <a:schemeClr val="bg2">
                  <a:lumMod val="75000"/>
                </a:schemeClr>
              </a:solidFill>
            </a:ln>
            <a:effectLst>
              <a:outerShdw blurRad="152400" dist="38100" dir="5400000" algn="t" rotWithShape="0">
                <a:prstClr val="black">
                  <a:alpha val="56000"/>
                </a:prstClr>
              </a:outerShdw>
            </a:effectLst>
          </p:spPr>
        </p:pic>
        <p:sp>
          <p:nvSpPr>
            <p:cNvPr id="62" name="Rectangle 61">
              <a:extLst>
                <a:ext uri="{FF2B5EF4-FFF2-40B4-BE49-F238E27FC236}">
                  <a16:creationId xmlns:a16="http://schemas.microsoft.com/office/drawing/2014/main" id="{0308B85B-8D02-403F-A6FC-8FA8C01AB119}"/>
                </a:ext>
              </a:extLst>
            </p:cNvPr>
            <p:cNvSpPr/>
            <p:nvPr/>
          </p:nvSpPr>
          <p:spPr>
            <a:xfrm>
              <a:off x="8249959" y="3813779"/>
              <a:ext cx="1774386" cy="403991"/>
            </a:xfrm>
            <a:prstGeom prst="rect">
              <a:avLst/>
            </a:prstGeom>
            <a:solidFill>
              <a:schemeClr val="bg1">
                <a:lumMod val="75000"/>
                <a:lumOff val="25000"/>
                <a:alpha val="87000"/>
              </a:schemeClr>
            </a:solidFill>
            <a:ln w="9525">
              <a:gradFill>
                <a:gsLst>
                  <a:gs pos="12000">
                    <a:schemeClr val="bg1">
                      <a:lumMod val="65000"/>
                      <a:lumOff val="35000"/>
                    </a:schemeClr>
                  </a:gs>
                  <a:gs pos="19000">
                    <a:schemeClr val="bg1">
                      <a:lumMod val="75000"/>
                      <a:lumOff val="25000"/>
                    </a:schemeClr>
                  </a:gs>
                  <a:gs pos="0">
                    <a:schemeClr val="bg1">
                      <a:lumMod val="75000"/>
                      <a:lumOff val="25000"/>
                    </a:schemeClr>
                  </a:gs>
                  <a:gs pos="74000">
                    <a:schemeClr val="bg1">
                      <a:lumMod val="85000"/>
                      <a:lumOff val="15000"/>
                    </a:schemeClr>
                  </a:gs>
                  <a:gs pos="83000">
                    <a:schemeClr val="bg1">
                      <a:lumMod val="75000"/>
                      <a:lumOff val="25000"/>
                    </a:schemeClr>
                  </a:gs>
                  <a:gs pos="100000">
                    <a:schemeClr val="accent4"/>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First Ray Tracing GPU:</a:t>
              </a:r>
            </a:p>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Turing</a:t>
              </a:r>
            </a:p>
          </p:txBody>
        </p:sp>
        <p:sp>
          <p:nvSpPr>
            <p:cNvPr id="33" name="Oval 32">
              <a:extLst>
                <a:ext uri="{FF2B5EF4-FFF2-40B4-BE49-F238E27FC236}">
                  <a16:creationId xmlns:a16="http://schemas.microsoft.com/office/drawing/2014/main" id="{8FDEEB77-85CB-4C43-BE67-6A411C02E343}"/>
                </a:ext>
              </a:extLst>
            </p:cNvPr>
            <p:cNvSpPr/>
            <p:nvPr/>
          </p:nvSpPr>
          <p:spPr>
            <a:xfrm>
              <a:off x="9095111" y="5283488"/>
              <a:ext cx="73152" cy="731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grpSp>
      <p:cxnSp>
        <p:nvCxnSpPr>
          <p:cNvPr id="34" name="Straight Connector 33">
            <a:extLst>
              <a:ext uri="{FF2B5EF4-FFF2-40B4-BE49-F238E27FC236}">
                <a16:creationId xmlns:a16="http://schemas.microsoft.com/office/drawing/2014/main" id="{692EFDB7-85C5-4491-B33D-0940F07C046F}"/>
              </a:ext>
            </a:extLst>
          </p:cNvPr>
          <p:cNvCxnSpPr>
            <a:cxnSpLocks/>
          </p:cNvCxnSpPr>
          <p:nvPr/>
        </p:nvCxnSpPr>
        <p:spPr>
          <a:xfrm flipV="1">
            <a:off x="0" y="5314269"/>
            <a:ext cx="10972799" cy="14883"/>
          </a:xfrm>
          <a:prstGeom prst="line">
            <a:avLst/>
          </a:prstGeom>
          <a:ln w="12700">
            <a:gradFill>
              <a:gsLst>
                <a:gs pos="0">
                  <a:schemeClr val="bg2">
                    <a:lumMod val="75000"/>
                    <a:alpha val="0"/>
                  </a:schemeClr>
                </a:gs>
                <a:gs pos="16000">
                  <a:schemeClr val="bg2">
                    <a:lumMod val="75000"/>
                  </a:schemeClr>
                </a:gs>
                <a:gs pos="88000">
                  <a:schemeClr val="bg2">
                    <a:lumMod val="75000"/>
                  </a:schemeClr>
                </a:gs>
                <a:gs pos="100000">
                  <a:schemeClr val="bg2">
                    <a:lumMod val="75000"/>
                    <a:alpha val="0"/>
                  </a:schemeClr>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5010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41DCB-A228-3840-BE5B-60A7D7B61EF1}"/>
              </a:ext>
            </a:extLst>
          </p:cNvPr>
          <p:cNvSpPr>
            <a:spLocks noGrp="1"/>
          </p:cNvSpPr>
          <p:nvPr>
            <p:ph type="title"/>
          </p:nvPr>
        </p:nvSpPr>
        <p:spPr>
          <a:xfrm>
            <a:off x="498348" y="239885"/>
            <a:ext cx="9976104" cy="590931"/>
          </a:xfrm>
        </p:spPr>
        <p:txBody>
          <a:bodyPr/>
          <a:lstStyle/>
          <a:p>
            <a:r>
              <a:rPr lang="en-US" dirty="0"/>
              <a:t>Sparse, deep paths</a:t>
            </a:r>
          </a:p>
        </p:txBody>
      </p:sp>
      <p:pic>
        <p:nvPicPr>
          <p:cNvPr id="4" name="Picture 3">
            <a:extLst>
              <a:ext uri="{FF2B5EF4-FFF2-40B4-BE49-F238E27FC236}">
                <a16:creationId xmlns:a16="http://schemas.microsoft.com/office/drawing/2014/main" id="{0F16ED14-2917-034C-9253-7EDF2CCBC57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24045" y="831623"/>
            <a:ext cx="4458790" cy="4572000"/>
          </a:xfrm>
          <a:prstGeom prst="rect">
            <a:avLst/>
          </a:prstGeom>
        </p:spPr>
      </p:pic>
      <p:sp>
        <p:nvSpPr>
          <p:cNvPr id="5" name="TextBox 4">
            <a:extLst>
              <a:ext uri="{FF2B5EF4-FFF2-40B4-BE49-F238E27FC236}">
                <a16:creationId xmlns:a16="http://schemas.microsoft.com/office/drawing/2014/main" id="{0B731C81-0E49-4D43-B559-EA18CDF2842A}"/>
              </a:ext>
            </a:extLst>
          </p:cNvPr>
          <p:cNvSpPr txBox="1"/>
          <p:nvPr/>
        </p:nvSpPr>
        <p:spPr>
          <a:xfrm>
            <a:off x="5929062" y="5572562"/>
            <a:ext cx="4848755" cy="4247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200" dirty="0">
                <a:solidFill>
                  <a:schemeClr val="bg1"/>
                </a:solidFill>
                <a:hlinkClick r:id="rId4">
                  <a:extLst>
                    <a:ext uri="{A12FA001-AC4F-418D-AE19-62706E023703}">
                      <ahyp:hlinkClr xmlns:ahyp="http://schemas.microsoft.com/office/drawing/2018/hyperlinkcolor" xmlns="" val="tx"/>
                    </a:ext>
                  </a:extLst>
                </a:hlinkClick>
              </a:rPr>
              <a:t>https://benedikt-bitterli.me/resources/images/glass-of-water.png</a:t>
            </a:r>
            <a:endParaRPr lang="en-US" sz="1200" dirty="0">
              <a:solidFill>
                <a:schemeClr val="bg1"/>
              </a:solidFill>
            </a:endParaRPr>
          </a:p>
          <a:p>
            <a:pPr algn="ctr">
              <a:lnSpc>
                <a:spcPct val="90000"/>
              </a:lnSpc>
            </a:pPr>
            <a:r>
              <a:rPr lang="en-US" sz="1200" dirty="0">
                <a:solidFill>
                  <a:schemeClr val="bg1"/>
                </a:solidFill>
              </a:rPr>
              <a:t>Model by </a:t>
            </a:r>
            <a:r>
              <a:rPr lang="en-US" sz="1200" dirty="0" err="1">
                <a:solidFill>
                  <a:schemeClr val="bg1"/>
                </a:solidFill>
              </a:rPr>
              <a:t>aXel</a:t>
            </a:r>
            <a:endParaRPr lang="en-US" sz="1200" dirty="0">
              <a:solidFill>
                <a:schemeClr val="bg1"/>
              </a:solidFill>
              <a:latin typeface="Trebuchet MS" panose="020B0603020202020204" pitchFamily="34" charset="0"/>
            </a:endParaRPr>
          </a:p>
        </p:txBody>
      </p:sp>
      <p:pic>
        <p:nvPicPr>
          <p:cNvPr id="9" name="Picture 8">
            <a:extLst>
              <a:ext uri="{FF2B5EF4-FFF2-40B4-BE49-F238E27FC236}">
                <a16:creationId xmlns:a16="http://schemas.microsoft.com/office/drawing/2014/main" id="{90248437-06C7-4A49-912E-45B5871C9595}"/>
              </a:ext>
            </a:extLst>
          </p:cNvPr>
          <p:cNvPicPr>
            <a:picLocks noChangeAspect="1"/>
          </p:cNvPicPr>
          <p:nvPr/>
        </p:nvPicPr>
        <p:blipFill>
          <a:blip r:embed="rId5"/>
          <a:stretch>
            <a:fillRect/>
          </a:stretch>
        </p:blipFill>
        <p:spPr>
          <a:xfrm>
            <a:off x="389158" y="830816"/>
            <a:ext cx="4572807" cy="4572807"/>
          </a:xfrm>
          <a:prstGeom prst="rect">
            <a:avLst/>
          </a:prstGeom>
        </p:spPr>
      </p:pic>
      <p:sp>
        <p:nvSpPr>
          <p:cNvPr id="10" name="TextBox 9">
            <a:extLst>
              <a:ext uri="{FF2B5EF4-FFF2-40B4-BE49-F238E27FC236}">
                <a16:creationId xmlns:a16="http://schemas.microsoft.com/office/drawing/2014/main" id="{DA992CB2-CA90-1F4E-9847-EB8FF63206C3}"/>
              </a:ext>
            </a:extLst>
          </p:cNvPr>
          <p:cNvSpPr txBox="1"/>
          <p:nvPr/>
        </p:nvSpPr>
        <p:spPr>
          <a:xfrm>
            <a:off x="389158" y="5569822"/>
            <a:ext cx="4572808" cy="4247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200" dirty="0">
                <a:solidFill>
                  <a:schemeClr val="bg1"/>
                </a:solidFill>
                <a:hlinkClick r:id="rId6">
                  <a:extLst>
                    <a:ext uri="{A12FA001-AC4F-418D-AE19-62706E023703}">
                      <ahyp:hlinkClr xmlns:ahyp="http://schemas.microsoft.com/office/drawing/2018/hyperlinkcolor" xmlns="" val="tx"/>
                    </a:ext>
                  </a:extLst>
                </a:hlinkClick>
              </a:rPr>
              <a:t>https://benedikt-bitterli.me/resources/images/curly-hair.png</a:t>
            </a:r>
            <a:endParaRPr lang="en-US" sz="1200" dirty="0">
              <a:solidFill>
                <a:schemeClr val="bg1"/>
              </a:solidFill>
            </a:endParaRPr>
          </a:p>
          <a:p>
            <a:pPr algn="ctr">
              <a:lnSpc>
                <a:spcPct val="90000"/>
              </a:lnSpc>
            </a:pPr>
            <a:r>
              <a:rPr lang="en-US" sz="1200" dirty="0">
                <a:solidFill>
                  <a:schemeClr val="bg1"/>
                </a:solidFill>
              </a:rPr>
              <a:t>Model by </a:t>
            </a:r>
            <a:r>
              <a:rPr lang="en-US" sz="1200" dirty="0" err="1">
                <a:solidFill>
                  <a:schemeClr val="bg1"/>
                </a:solidFill>
              </a:rPr>
              <a:t>Cem</a:t>
            </a:r>
            <a:r>
              <a:rPr lang="en-US" sz="1200" dirty="0">
                <a:solidFill>
                  <a:schemeClr val="bg1"/>
                </a:solidFill>
              </a:rPr>
              <a:t> </a:t>
            </a:r>
            <a:r>
              <a:rPr lang="en-US" sz="1200" dirty="0" err="1">
                <a:solidFill>
                  <a:schemeClr val="bg1"/>
                </a:solidFill>
              </a:rPr>
              <a:t>Yuksel</a:t>
            </a:r>
            <a:endParaRPr lang="en-US" sz="12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280483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41DCB-A228-3840-BE5B-60A7D7B61EF1}"/>
              </a:ext>
            </a:extLst>
          </p:cNvPr>
          <p:cNvSpPr>
            <a:spLocks noGrp="1"/>
          </p:cNvSpPr>
          <p:nvPr>
            <p:ph type="title"/>
          </p:nvPr>
        </p:nvSpPr>
        <p:spPr>
          <a:xfrm>
            <a:off x="498348" y="239885"/>
            <a:ext cx="9976104" cy="590931"/>
          </a:xfrm>
        </p:spPr>
        <p:txBody>
          <a:bodyPr/>
          <a:lstStyle/>
          <a:p>
            <a:r>
              <a:rPr lang="en-US" dirty="0"/>
              <a:t>Sparse, deep paths</a:t>
            </a:r>
          </a:p>
        </p:txBody>
      </p:sp>
      <p:pic>
        <p:nvPicPr>
          <p:cNvPr id="4" name="Picture 3">
            <a:extLst>
              <a:ext uri="{FF2B5EF4-FFF2-40B4-BE49-F238E27FC236}">
                <a16:creationId xmlns:a16="http://schemas.microsoft.com/office/drawing/2014/main" id="{0F16ED14-2917-034C-9253-7EDF2CCBC57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24045" y="831623"/>
            <a:ext cx="4458790" cy="4572000"/>
          </a:xfrm>
          <a:prstGeom prst="rect">
            <a:avLst/>
          </a:prstGeom>
        </p:spPr>
      </p:pic>
      <p:sp>
        <p:nvSpPr>
          <p:cNvPr id="5" name="TextBox 4">
            <a:extLst>
              <a:ext uri="{FF2B5EF4-FFF2-40B4-BE49-F238E27FC236}">
                <a16:creationId xmlns:a16="http://schemas.microsoft.com/office/drawing/2014/main" id="{0B731C81-0E49-4D43-B559-EA18CDF2842A}"/>
              </a:ext>
            </a:extLst>
          </p:cNvPr>
          <p:cNvSpPr txBox="1"/>
          <p:nvPr/>
        </p:nvSpPr>
        <p:spPr>
          <a:xfrm>
            <a:off x="5929062" y="5572562"/>
            <a:ext cx="4848755" cy="4247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200" dirty="0">
                <a:solidFill>
                  <a:schemeClr val="bg1"/>
                </a:solidFill>
                <a:hlinkClick r:id="rId4">
                  <a:extLst>
                    <a:ext uri="{A12FA001-AC4F-418D-AE19-62706E023703}">
                      <ahyp:hlinkClr xmlns:ahyp="http://schemas.microsoft.com/office/drawing/2018/hyperlinkcolor" xmlns="" val="tx"/>
                    </a:ext>
                  </a:extLst>
                </a:hlinkClick>
              </a:rPr>
              <a:t>https://benedikt-bitterli.me/resources/images/glass-of-water.png</a:t>
            </a:r>
            <a:endParaRPr lang="en-US" sz="1200" dirty="0">
              <a:solidFill>
                <a:schemeClr val="bg1"/>
              </a:solidFill>
            </a:endParaRPr>
          </a:p>
          <a:p>
            <a:pPr algn="ctr">
              <a:lnSpc>
                <a:spcPct val="90000"/>
              </a:lnSpc>
            </a:pPr>
            <a:r>
              <a:rPr lang="en-US" sz="1200" dirty="0">
                <a:solidFill>
                  <a:schemeClr val="bg1"/>
                </a:solidFill>
              </a:rPr>
              <a:t>Model by </a:t>
            </a:r>
            <a:r>
              <a:rPr lang="en-US" sz="1200" dirty="0" err="1">
                <a:solidFill>
                  <a:schemeClr val="bg1"/>
                </a:solidFill>
              </a:rPr>
              <a:t>aXel</a:t>
            </a:r>
            <a:endParaRPr lang="en-US" sz="1200" dirty="0">
              <a:solidFill>
                <a:schemeClr val="bg1"/>
              </a:solidFill>
              <a:latin typeface="Trebuchet MS" panose="020B0603020202020204" pitchFamily="34" charset="0"/>
            </a:endParaRPr>
          </a:p>
        </p:txBody>
      </p:sp>
      <p:pic>
        <p:nvPicPr>
          <p:cNvPr id="9" name="Picture 8">
            <a:extLst>
              <a:ext uri="{FF2B5EF4-FFF2-40B4-BE49-F238E27FC236}">
                <a16:creationId xmlns:a16="http://schemas.microsoft.com/office/drawing/2014/main" id="{90248437-06C7-4A49-912E-45B5871C9595}"/>
              </a:ext>
            </a:extLst>
          </p:cNvPr>
          <p:cNvPicPr>
            <a:picLocks noChangeAspect="1"/>
          </p:cNvPicPr>
          <p:nvPr/>
        </p:nvPicPr>
        <p:blipFill>
          <a:blip r:embed="rId5"/>
          <a:stretch>
            <a:fillRect/>
          </a:stretch>
        </p:blipFill>
        <p:spPr>
          <a:xfrm>
            <a:off x="389158" y="830816"/>
            <a:ext cx="4572807" cy="4572807"/>
          </a:xfrm>
          <a:prstGeom prst="rect">
            <a:avLst/>
          </a:prstGeom>
        </p:spPr>
      </p:pic>
      <p:sp>
        <p:nvSpPr>
          <p:cNvPr id="10" name="TextBox 9">
            <a:extLst>
              <a:ext uri="{FF2B5EF4-FFF2-40B4-BE49-F238E27FC236}">
                <a16:creationId xmlns:a16="http://schemas.microsoft.com/office/drawing/2014/main" id="{DA992CB2-CA90-1F4E-9847-EB8FF63206C3}"/>
              </a:ext>
            </a:extLst>
          </p:cNvPr>
          <p:cNvSpPr txBox="1"/>
          <p:nvPr/>
        </p:nvSpPr>
        <p:spPr>
          <a:xfrm>
            <a:off x="389158" y="5569822"/>
            <a:ext cx="4572808" cy="4247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200" dirty="0">
                <a:solidFill>
                  <a:schemeClr val="bg1"/>
                </a:solidFill>
                <a:hlinkClick r:id="rId6">
                  <a:extLst>
                    <a:ext uri="{A12FA001-AC4F-418D-AE19-62706E023703}">
                      <ahyp:hlinkClr xmlns:ahyp="http://schemas.microsoft.com/office/drawing/2018/hyperlinkcolor" xmlns="" val="tx"/>
                    </a:ext>
                  </a:extLst>
                </a:hlinkClick>
              </a:rPr>
              <a:t>https://benedikt-bitterli.me/resources/images/curly-hair.png</a:t>
            </a:r>
            <a:endParaRPr lang="en-US" sz="1200" dirty="0">
              <a:solidFill>
                <a:schemeClr val="bg1"/>
              </a:solidFill>
            </a:endParaRPr>
          </a:p>
          <a:p>
            <a:pPr algn="ctr">
              <a:lnSpc>
                <a:spcPct val="90000"/>
              </a:lnSpc>
            </a:pPr>
            <a:r>
              <a:rPr lang="en-US" sz="1200" dirty="0">
                <a:solidFill>
                  <a:schemeClr val="bg1"/>
                </a:solidFill>
              </a:rPr>
              <a:t>Model by </a:t>
            </a:r>
            <a:r>
              <a:rPr lang="en-US" sz="1200" dirty="0" err="1">
                <a:solidFill>
                  <a:schemeClr val="bg1"/>
                </a:solidFill>
              </a:rPr>
              <a:t>Cem</a:t>
            </a:r>
            <a:r>
              <a:rPr lang="en-US" sz="1200" dirty="0">
                <a:solidFill>
                  <a:schemeClr val="bg1"/>
                </a:solidFill>
              </a:rPr>
              <a:t> </a:t>
            </a:r>
            <a:r>
              <a:rPr lang="en-US" sz="1200" dirty="0" err="1">
                <a:solidFill>
                  <a:schemeClr val="bg1"/>
                </a:solidFill>
              </a:rPr>
              <a:t>Yuksel</a:t>
            </a:r>
            <a:endParaRPr lang="en-US" sz="1200" dirty="0">
              <a:solidFill>
                <a:schemeClr val="bg1"/>
              </a:solidFill>
              <a:latin typeface="Trebuchet MS" panose="020B0603020202020204" pitchFamily="34" charset="0"/>
            </a:endParaRPr>
          </a:p>
        </p:txBody>
      </p:sp>
      <p:pic>
        <p:nvPicPr>
          <p:cNvPr id="6" name="Picture 5">
            <a:extLst>
              <a:ext uri="{FF2B5EF4-FFF2-40B4-BE49-F238E27FC236}">
                <a16:creationId xmlns:a16="http://schemas.microsoft.com/office/drawing/2014/main" id="{E560803E-C8FA-9346-BF61-E6E3A5BA881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548047" y="3117219"/>
            <a:ext cx="6184900" cy="2719601"/>
          </a:xfrm>
          <a:prstGeom prst="rect">
            <a:avLst/>
          </a:prstGeom>
          <a:ln>
            <a:solidFill>
              <a:schemeClr val="tx1"/>
            </a:solidFill>
          </a:ln>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45185A03-4C71-EB4A-866E-C848A0F08754}"/>
              </a:ext>
            </a:extLst>
          </p:cNvPr>
          <p:cNvSpPr txBox="1"/>
          <p:nvPr/>
        </p:nvSpPr>
        <p:spPr>
          <a:xfrm>
            <a:off x="7120854" y="5426706"/>
            <a:ext cx="1450445"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400" dirty="0">
                <a:solidFill>
                  <a:schemeClr val="tx1"/>
                </a:solidFill>
                <a:latin typeface="Trebuchet MS" panose="020B0603020202020204" pitchFamily="34" charset="0"/>
              </a:rPr>
              <a:t>Alex Keller, </a:t>
            </a:r>
            <a:r>
              <a:rPr lang="en-US" sz="1400" dirty="0" err="1">
                <a:solidFill>
                  <a:schemeClr val="tx1"/>
                </a:solidFill>
                <a:latin typeface="Trebuchet MS" panose="020B0603020202020204" pitchFamily="34" charset="0"/>
              </a:rPr>
              <a:t>Iray</a:t>
            </a:r>
            <a:endParaRPr lang="en-US" sz="1400" dirty="0">
              <a:solidFill>
                <a:schemeClr val="tx1"/>
              </a:solidFill>
              <a:latin typeface="Trebuchet MS" panose="020B0603020202020204" pitchFamily="34" charset="0"/>
            </a:endParaRPr>
          </a:p>
        </p:txBody>
      </p:sp>
    </p:spTree>
    <p:extLst>
      <p:ext uri="{BB962C8B-B14F-4D97-AF65-F5344CB8AC3E}">
        <p14:creationId xmlns:p14="http://schemas.microsoft.com/office/powerpoint/2010/main" val="411963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41DCB-A228-3840-BE5B-60A7D7B61EF1}"/>
              </a:ext>
            </a:extLst>
          </p:cNvPr>
          <p:cNvSpPr>
            <a:spLocks noGrp="1"/>
          </p:cNvSpPr>
          <p:nvPr>
            <p:ph type="title"/>
          </p:nvPr>
        </p:nvSpPr>
        <p:spPr>
          <a:xfrm>
            <a:off x="498348" y="-86264"/>
            <a:ext cx="9976104" cy="1319974"/>
          </a:xfrm>
        </p:spPr>
        <p:txBody>
          <a:bodyPr/>
          <a:lstStyle/>
          <a:p>
            <a:r>
              <a:rPr lang="en-US" dirty="0">
                <a:solidFill>
                  <a:srgbClr val="92D050"/>
                </a:solidFill>
              </a:rPr>
              <a:t/>
            </a:r>
            <a:br>
              <a:rPr lang="en-US" dirty="0">
                <a:solidFill>
                  <a:srgbClr val="92D050"/>
                </a:solidFill>
              </a:rPr>
            </a:br>
            <a:r>
              <a:rPr lang="en-US" dirty="0">
                <a:solidFill>
                  <a:srgbClr val="92D050"/>
                </a:solidFill>
              </a:rPr>
              <a:t>Incoherent samples,</a:t>
            </a:r>
            <a:br>
              <a:rPr lang="en-US" dirty="0">
                <a:solidFill>
                  <a:srgbClr val="92D050"/>
                </a:solidFill>
              </a:rPr>
            </a:br>
            <a:r>
              <a:rPr lang="en-US" dirty="0">
                <a:solidFill>
                  <a:srgbClr val="92D050"/>
                </a:solidFill>
              </a:rPr>
              <a:t>Coherent threads</a:t>
            </a:r>
          </a:p>
        </p:txBody>
      </p:sp>
      <p:sp>
        <p:nvSpPr>
          <p:cNvPr id="3" name="TextBox 2">
            <a:extLst>
              <a:ext uri="{FF2B5EF4-FFF2-40B4-BE49-F238E27FC236}">
                <a16:creationId xmlns:a16="http://schemas.microsoft.com/office/drawing/2014/main" id="{34C0E40B-3049-2142-AB11-DF6B1743F709}"/>
              </a:ext>
            </a:extLst>
          </p:cNvPr>
          <p:cNvSpPr txBox="1"/>
          <p:nvPr/>
        </p:nvSpPr>
        <p:spPr>
          <a:xfrm>
            <a:off x="498348" y="3423762"/>
            <a:ext cx="9758441" cy="258532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nSpc>
                <a:spcPct val="90000"/>
              </a:lnSpc>
            </a:pPr>
            <a:r>
              <a:rPr lang="en-US" b="1" dirty="0">
                <a:solidFill>
                  <a:schemeClr val="bg1"/>
                </a:solidFill>
                <a:latin typeface="Trebuchet MS" panose="020B0603020202020204" pitchFamily="34" charset="0"/>
              </a:rPr>
              <a:t>Coherent path tracing</a:t>
            </a:r>
            <a:r>
              <a:rPr lang="en-US" dirty="0">
                <a:solidFill>
                  <a:schemeClr val="bg1"/>
                </a:solidFill>
                <a:latin typeface="Trebuchet MS" panose="020B0603020202020204" pitchFamily="34" charset="0"/>
              </a:rPr>
              <a:t>, Sadeghi, Chen, Jensen, jgt’09 </a:t>
            </a:r>
          </a:p>
          <a:p>
            <a:pPr>
              <a:lnSpc>
                <a:spcPct val="90000"/>
              </a:lnSpc>
            </a:pPr>
            <a:endParaRPr lang="en-US" dirty="0">
              <a:solidFill>
                <a:schemeClr val="bg1"/>
              </a:solidFill>
              <a:latin typeface="Trebuchet MS" panose="020B0603020202020204" pitchFamily="34" charset="0"/>
            </a:endParaRPr>
          </a:p>
          <a:p>
            <a:pPr>
              <a:lnSpc>
                <a:spcPct val="90000"/>
              </a:lnSpc>
            </a:pPr>
            <a:r>
              <a:rPr lang="en-US" b="1" dirty="0">
                <a:solidFill>
                  <a:schemeClr val="bg1"/>
                </a:solidFill>
                <a:latin typeface="Trebuchet MS" panose="020B0603020202020204" pitchFamily="34" charset="0"/>
              </a:rPr>
              <a:t>Stream compaction for deferred shading</a:t>
            </a:r>
            <a:r>
              <a:rPr lang="en-US" dirty="0">
                <a:solidFill>
                  <a:schemeClr val="bg1"/>
                </a:solidFill>
                <a:latin typeface="Trebuchet MS" panose="020B0603020202020204" pitchFamily="34" charset="0"/>
              </a:rPr>
              <a:t>, </a:t>
            </a:r>
            <a:r>
              <a:rPr lang="en-US" dirty="0" err="1">
                <a:solidFill>
                  <a:schemeClr val="bg1"/>
                </a:solidFill>
                <a:latin typeface="Trebuchet MS" panose="020B0603020202020204" pitchFamily="34" charset="0"/>
              </a:rPr>
              <a:t>Hoberock</a:t>
            </a:r>
            <a:r>
              <a:rPr lang="en-US" dirty="0">
                <a:solidFill>
                  <a:schemeClr val="bg1"/>
                </a:solidFill>
                <a:latin typeface="Trebuchet MS" panose="020B0603020202020204" pitchFamily="34" charset="0"/>
              </a:rPr>
              <a:t>, Lu, Jia, Hart, HPG’09</a:t>
            </a:r>
          </a:p>
          <a:p>
            <a:pPr>
              <a:lnSpc>
                <a:spcPct val="90000"/>
              </a:lnSpc>
            </a:pPr>
            <a:endParaRPr lang="en-US" dirty="0">
              <a:solidFill>
                <a:schemeClr val="bg1"/>
              </a:solidFill>
              <a:latin typeface="Trebuchet MS" panose="020B0603020202020204" pitchFamily="34" charset="0"/>
            </a:endParaRPr>
          </a:p>
          <a:p>
            <a:pPr>
              <a:lnSpc>
                <a:spcPct val="90000"/>
              </a:lnSpc>
            </a:pPr>
            <a:r>
              <a:rPr lang="en-US" b="1" dirty="0">
                <a:solidFill>
                  <a:schemeClr val="bg1"/>
                </a:solidFill>
                <a:latin typeface="Trebuchet MS" panose="020B0603020202020204" pitchFamily="34" charset="0"/>
              </a:rPr>
              <a:t>Decoupled sampling for graphics pipelines</a:t>
            </a:r>
            <a:r>
              <a:rPr lang="en-US" dirty="0">
                <a:solidFill>
                  <a:schemeClr val="bg1"/>
                </a:solidFill>
                <a:latin typeface="Trebuchet MS" panose="020B0603020202020204" pitchFamily="34" charset="0"/>
              </a:rPr>
              <a:t>, Ragan-Kelley, </a:t>
            </a:r>
            <a:r>
              <a:rPr lang="en-US" dirty="0" err="1">
                <a:solidFill>
                  <a:schemeClr val="bg1"/>
                </a:solidFill>
                <a:latin typeface="Trebuchet MS" panose="020B0603020202020204" pitchFamily="34" charset="0"/>
              </a:rPr>
              <a:t>Lehtinen</a:t>
            </a:r>
            <a:r>
              <a:rPr lang="en-US" dirty="0">
                <a:solidFill>
                  <a:schemeClr val="bg1"/>
                </a:solidFill>
                <a:latin typeface="Trebuchet MS" panose="020B0603020202020204" pitchFamily="34" charset="0"/>
              </a:rPr>
              <a:t>, Chen, Doggett, Durand</a:t>
            </a:r>
          </a:p>
          <a:p>
            <a:pPr>
              <a:lnSpc>
                <a:spcPct val="90000"/>
              </a:lnSpc>
            </a:pPr>
            <a:r>
              <a:rPr lang="en-US" dirty="0">
                <a:solidFill>
                  <a:schemeClr val="bg1"/>
                </a:solidFill>
                <a:latin typeface="Trebuchet MS" panose="020B0603020202020204" pitchFamily="34" charset="0"/>
              </a:rPr>
              <a:t>ACM Transactions on Graphics, TOG’11</a:t>
            </a:r>
          </a:p>
          <a:p>
            <a:pPr>
              <a:lnSpc>
                <a:spcPct val="90000"/>
              </a:lnSpc>
            </a:pPr>
            <a:endParaRPr lang="en-US" b="1" dirty="0">
              <a:solidFill>
                <a:schemeClr val="bg1"/>
              </a:solidFill>
              <a:latin typeface="Trebuchet MS" panose="020B0603020202020204" pitchFamily="34" charset="0"/>
            </a:endParaRPr>
          </a:p>
          <a:p>
            <a:pPr>
              <a:lnSpc>
                <a:spcPct val="90000"/>
              </a:lnSpc>
            </a:pPr>
            <a:r>
              <a:rPr lang="en-US" b="1" dirty="0">
                <a:solidFill>
                  <a:schemeClr val="bg1"/>
                </a:solidFill>
                <a:latin typeface="Trebuchet MS" panose="020B0603020202020204" pitchFamily="34" charset="0"/>
              </a:rPr>
              <a:t>Image space gathering</a:t>
            </a:r>
            <a:r>
              <a:rPr lang="en-US" dirty="0">
                <a:solidFill>
                  <a:schemeClr val="bg1"/>
                </a:solidFill>
                <a:latin typeface="Trebuchet MS" panose="020B0603020202020204" pitchFamily="34" charset="0"/>
              </a:rPr>
              <a:t>, Robison &amp; Shirley HPG’09</a:t>
            </a:r>
          </a:p>
          <a:p>
            <a:pPr>
              <a:lnSpc>
                <a:spcPct val="90000"/>
              </a:lnSpc>
            </a:pPr>
            <a:endParaRPr lang="en-US" dirty="0">
              <a:solidFill>
                <a:schemeClr val="bg1"/>
              </a:solidFill>
              <a:latin typeface="Trebuchet MS" panose="020B0603020202020204" pitchFamily="34" charset="0"/>
            </a:endParaRPr>
          </a:p>
          <a:p>
            <a:pPr>
              <a:lnSpc>
                <a:spcPct val="90000"/>
              </a:lnSpc>
            </a:pPr>
            <a:endParaRPr lang="en-US" dirty="0">
              <a:solidFill>
                <a:schemeClr val="bg1"/>
              </a:solidFill>
              <a:latin typeface="Trebuchet MS" panose="020B0603020202020204" pitchFamily="34" charset="0"/>
            </a:endParaRPr>
          </a:p>
        </p:txBody>
      </p:sp>
      <p:pic>
        <p:nvPicPr>
          <p:cNvPr id="5" name="Picture 4">
            <a:extLst>
              <a:ext uri="{FF2B5EF4-FFF2-40B4-BE49-F238E27FC236}">
                <a16:creationId xmlns:a16="http://schemas.microsoft.com/office/drawing/2014/main" id="{16B4F31A-3FA2-264A-BA7C-B4120FB008DA}"/>
              </a:ext>
            </a:extLst>
          </p:cNvPr>
          <p:cNvPicPr>
            <a:picLocks noChangeAspect="1"/>
          </p:cNvPicPr>
          <p:nvPr/>
        </p:nvPicPr>
        <p:blipFill>
          <a:blip r:embed="rId3"/>
          <a:stretch>
            <a:fillRect/>
          </a:stretch>
        </p:blipFill>
        <p:spPr>
          <a:xfrm>
            <a:off x="2422203" y="1128058"/>
            <a:ext cx="5910729" cy="2343585"/>
          </a:xfrm>
          <a:prstGeom prst="rect">
            <a:avLst/>
          </a:prstGeom>
        </p:spPr>
      </p:pic>
    </p:spTree>
    <p:extLst>
      <p:ext uri="{BB962C8B-B14F-4D97-AF65-F5344CB8AC3E}">
        <p14:creationId xmlns:p14="http://schemas.microsoft.com/office/powerpoint/2010/main" val="671774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A8053-6EDD-4F4B-B7EF-242C61315CE6}"/>
              </a:ext>
            </a:extLst>
          </p:cNvPr>
          <p:cNvSpPr>
            <a:spLocks noGrp="1"/>
          </p:cNvSpPr>
          <p:nvPr>
            <p:ph type="title"/>
          </p:nvPr>
        </p:nvSpPr>
        <p:spPr>
          <a:xfrm>
            <a:off x="498348" y="483477"/>
            <a:ext cx="9976104" cy="590931"/>
          </a:xfrm>
        </p:spPr>
        <p:txBody>
          <a:bodyPr/>
          <a:lstStyle/>
          <a:p>
            <a:r>
              <a:rPr lang="en-US" dirty="0">
                <a:solidFill>
                  <a:srgbClr val="92D050"/>
                </a:solidFill>
              </a:rPr>
              <a:t>1. When will ray tracing be solved?</a:t>
            </a:r>
          </a:p>
        </p:txBody>
      </p:sp>
    </p:spTree>
    <p:extLst>
      <p:ext uri="{BB962C8B-B14F-4D97-AF65-F5344CB8AC3E}">
        <p14:creationId xmlns:p14="http://schemas.microsoft.com/office/powerpoint/2010/main" val="3990335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A8053-6EDD-4F4B-B7EF-242C61315CE6}"/>
              </a:ext>
            </a:extLst>
          </p:cNvPr>
          <p:cNvSpPr>
            <a:spLocks noGrp="1"/>
          </p:cNvSpPr>
          <p:nvPr>
            <p:ph type="title"/>
          </p:nvPr>
        </p:nvSpPr>
        <p:spPr>
          <a:xfrm>
            <a:off x="498348" y="483477"/>
            <a:ext cx="9976104" cy="590931"/>
          </a:xfrm>
        </p:spPr>
        <p:txBody>
          <a:bodyPr/>
          <a:lstStyle/>
          <a:p>
            <a:r>
              <a:rPr lang="en-US" dirty="0">
                <a:solidFill>
                  <a:srgbClr val="92D050"/>
                </a:solidFill>
              </a:rPr>
              <a:t>1. When will ray tracing be solved?</a:t>
            </a:r>
          </a:p>
        </p:txBody>
      </p:sp>
      <p:sp>
        <p:nvSpPr>
          <p:cNvPr id="23" name="Rectangle 22">
            <a:extLst>
              <a:ext uri="{FF2B5EF4-FFF2-40B4-BE49-F238E27FC236}">
                <a16:creationId xmlns:a16="http://schemas.microsoft.com/office/drawing/2014/main" id="{4698C9D5-0AB5-8148-9780-D1973F8B960E}"/>
              </a:ext>
            </a:extLst>
          </p:cNvPr>
          <p:cNvSpPr/>
          <p:nvPr/>
        </p:nvSpPr>
        <p:spPr>
          <a:xfrm>
            <a:off x="-900953" y="1328357"/>
            <a:ext cx="12761259" cy="4453360"/>
          </a:xfrm>
          <a:prstGeom prst="rect">
            <a:avLst/>
          </a:prstGeom>
          <a:gradFill>
            <a:gsLst>
              <a:gs pos="0">
                <a:schemeClr val="bg1">
                  <a:alpha val="0"/>
                </a:schemeClr>
              </a:gs>
              <a:gs pos="90000">
                <a:srgbClr val="000000">
                  <a:alpha val="85000"/>
                </a:srgbClr>
              </a:gs>
              <a:gs pos="10000">
                <a:schemeClr val="bg1">
                  <a:alpha val="85000"/>
                </a:schemeClr>
              </a:gs>
              <a:gs pos="100000">
                <a:schemeClr val="bg1">
                  <a:alpha val="0"/>
                </a:schemeClr>
              </a:gs>
            </a:gsLst>
            <a:lin ang="0" scaled="0"/>
          </a:gradFill>
          <a:ln w="6350">
            <a:gradFill>
              <a:gsLst>
                <a:gs pos="0">
                  <a:schemeClr val="accent4">
                    <a:lumMod val="50000"/>
                  </a:schemeClr>
                </a:gs>
                <a:gs pos="21000">
                  <a:schemeClr val="bg2">
                    <a:lumMod val="50000"/>
                  </a:schemeClr>
                </a:gs>
                <a:gs pos="29000">
                  <a:schemeClr val="accent4"/>
                </a:gs>
                <a:gs pos="100000">
                  <a:schemeClr val="accent4">
                    <a:lumMod val="5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cxnSp>
        <p:nvCxnSpPr>
          <p:cNvPr id="24" name="Straight Arrow Connector 23">
            <a:extLst>
              <a:ext uri="{FF2B5EF4-FFF2-40B4-BE49-F238E27FC236}">
                <a16:creationId xmlns:a16="http://schemas.microsoft.com/office/drawing/2014/main" id="{896234F9-34BC-5F4E-8CDA-157556C9E1A4}"/>
              </a:ext>
            </a:extLst>
          </p:cNvPr>
          <p:cNvCxnSpPr/>
          <p:nvPr/>
        </p:nvCxnSpPr>
        <p:spPr>
          <a:xfrm>
            <a:off x="1152545" y="2902135"/>
            <a:ext cx="0" cy="2286000"/>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395C189-0B92-B549-A36B-444F25C6F729}"/>
              </a:ext>
            </a:extLst>
          </p:cNvPr>
          <p:cNvSpPr txBox="1"/>
          <p:nvPr/>
        </p:nvSpPr>
        <p:spPr>
          <a:xfrm>
            <a:off x="812545" y="5370896"/>
            <a:ext cx="614271"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lumMod val="50000"/>
                  </a:schemeClr>
                </a:solidFill>
                <a:effectLst/>
                <a:uLnTx/>
                <a:uFillTx/>
                <a:latin typeface="Trebuchet MS" panose="020B0603020202020204" pitchFamily="34" charset="0"/>
                <a:ea typeface="+mn-ea"/>
                <a:cs typeface="+mn-cs"/>
              </a:rPr>
              <a:t>1958</a:t>
            </a:r>
          </a:p>
        </p:txBody>
      </p:sp>
      <p:pic>
        <p:nvPicPr>
          <p:cNvPr id="26" name="Picture 2">
            <a:extLst>
              <a:ext uri="{FF2B5EF4-FFF2-40B4-BE49-F238E27FC236}">
                <a16:creationId xmlns:a16="http://schemas.microsoft.com/office/drawing/2014/main" id="{48760417-9811-964D-826D-F38784DE371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388520" y="1836254"/>
            <a:ext cx="1555097" cy="1555097"/>
          </a:xfrm>
          <a:prstGeom prst="ellipse">
            <a:avLst/>
          </a:prstGeom>
          <a:ln w="9525">
            <a:solidFill>
              <a:schemeClr val="bg2">
                <a:lumMod val="75000"/>
              </a:schemeClr>
            </a:solidFill>
          </a:ln>
          <a:effectLst>
            <a:outerShdw blurRad="1524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27" name="Straight Arrow Connector 26">
            <a:extLst>
              <a:ext uri="{FF2B5EF4-FFF2-40B4-BE49-F238E27FC236}">
                <a16:creationId xmlns:a16="http://schemas.microsoft.com/office/drawing/2014/main" id="{019779FB-3C4A-8643-9C97-C9036CC40C9C}"/>
              </a:ext>
            </a:extLst>
          </p:cNvPr>
          <p:cNvCxnSpPr/>
          <p:nvPr/>
        </p:nvCxnSpPr>
        <p:spPr>
          <a:xfrm>
            <a:off x="3468746" y="2902135"/>
            <a:ext cx="0" cy="2286000"/>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26B2DA57-0F97-6E44-B940-8333B0FD25D8}"/>
              </a:ext>
            </a:extLst>
          </p:cNvPr>
          <p:cNvSpPr txBox="1"/>
          <p:nvPr/>
        </p:nvSpPr>
        <p:spPr>
          <a:xfrm>
            <a:off x="3161113" y="5370896"/>
            <a:ext cx="614271"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lumMod val="50000"/>
                  </a:schemeClr>
                </a:solidFill>
                <a:effectLst/>
                <a:uLnTx/>
                <a:uFillTx/>
                <a:latin typeface="Trebuchet MS" panose="020B0603020202020204" pitchFamily="34" charset="0"/>
                <a:ea typeface="+mn-ea"/>
                <a:cs typeface="+mn-cs"/>
              </a:rPr>
              <a:t>1979</a:t>
            </a:r>
          </a:p>
        </p:txBody>
      </p:sp>
      <p:pic>
        <p:nvPicPr>
          <p:cNvPr id="29" name="Picture 28">
            <a:extLst>
              <a:ext uri="{FF2B5EF4-FFF2-40B4-BE49-F238E27FC236}">
                <a16:creationId xmlns:a16="http://schemas.microsoft.com/office/drawing/2014/main" id="{D3A244C5-3238-E54F-9457-BF6E96396B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99520" y="2558150"/>
            <a:ext cx="1555097" cy="1555097"/>
          </a:xfrm>
          <a:prstGeom prst="ellipse">
            <a:avLst/>
          </a:prstGeom>
          <a:ln w="9525">
            <a:solidFill>
              <a:schemeClr val="bg2">
                <a:lumMod val="75000"/>
              </a:schemeClr>
            </a:solidFill>
          </a:ln>
          <a:effectLst>
            <a:outerShdw blurRad="152400" dist="38100" dir="5400000" algn="t" rotWithShape="0">
              <a:prstClr val="black">
                <a:alpha val="56000"/>
              </a:prstClr>
            </a:outerShdw>
          </a:effectLst>
        </p:spPr>
      </p:pic>
      <p:sp>
        <p:nvSpPr>
          <p:cNvPr id="30" name="TextBox 29">
            <a:extLst>
              <a:ext uri="{FF2B5EF4-FFF2-40B4-BE49-F238E27FC236}">
                <a16:creationId xmlns:a16="http://schemas.microsoft.com/office/drawing/2014/main" id="{D5262E0D-B28D-E64E-B031-76C4A18A5B38}"/>
              </a:ext>
            </a:extLst>
          </p:cNvPr>
          <p:cNvSpPr txBox="1"/>
          <p:nvPr/>
        </p:nvSpPr>
        <p:spPr>
          <a:xfrm>
            <a:off x="5429701" y="5370896"/>
            <a:ext cx="614271"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lumMod val="50000"/>
                  </a:schemeClr>
                </a:solidFill>
                <a:effectLst/>
                <a:uLnTx/>
                <a:uFillTx/>
                <a:latin typeface="Trebuchet MS" panose="020B0603020202020204" pitchFamily="34" charset="0"/>
                <a:ea typeface="+mn-ea"/>
                <a:cs typeface="+mn-cs"/>
              </a:rPr>
              <a:t>1999</a:t>
            </a:r>
          </a:p>
        </p:txBody>
      </p:sp>
      <p:cxnSp>
        <p:nvCxnSpPr>
          <p:cNvPr id="31" name="Straight Arrow Connector 30">
            <a:extLst>
              <a:ext uri="{FF2B5EF4-FFF2-40B4-BE49-F238E27FC236}">
                <a16:creationId xmlns:a16="http://schemas.microsoft.com/office/drawing/2014/main" id="{E2248B55-52B3-284E-B162-2079C4D3E4F9}"/>
              </a:ext>
            </a:extLst>
          </p:cNvPr>
          <p:cNvCxnSpPr>
            <a:cxnSpLocks/>
          </p:cNvCxnSpPr>
          <p:nvPr/>
        </p:nvCxnSpPr>
        <p:spPr>
          <a:xfrm>
            <a:off x="5767411" y="2902135"/>
            <a:ext cx="0" cy="2286000"/>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FBCA2735-F3E2-3248-B7ED-EB8CD7F30DD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83626" y="1556404"/>
            <a:ext cx="1555097" cy="1555097"/>
          </a:xfrm>
          <a:prstGeom prst="ellipse">
            <a:avLst/>
          </a:prstGeom>
          <a:ln w="9525">
            <a:solidFill>
              <a:schemeClr val="bg2">
                <a:lumMod val="75000"/>
              </a:schemeClr>
            </a:solidFill>
          </a:ln>
          <a:effectLst>
            <a:outerShdw blurRad="152400" dist="38100" dir="5400000" algn="t" rotWithShape="0">
              <a:prstClr val="black">
                <a:alpha val="56000"/>
              </a:prstClr>
            </a:outerShdw>
          </a:effectLst>
        </p:spPr>
      </p:pic>
      <p:sp>
        <p:nvSpPr>
          <p:cNvPr id="33" name="TextBox 32">
            <a:extLst>
              <a:ext uri="{FF2B5EF4-FFF2-40B4-BE49-F238E27FC236}">
                <a16:creationId xmlns:a16="http://schemas.microsoft.com/office/drawing/2014/main" id="{2A6C13D3-9C4A-4A4D-8B21-4F946EB339AC}"/>
              </a:ext>
            </a:extLst>
          </p:cNvPr>
          <p:cNvSpPr txBox="1"/>
          <p:nvPr/>
        </p:nvSpPr>
        <p:spPr>
          <a:xfrm>
            <a:off x="7692752" y="5370896"/>
            <a:ext cx="614271"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lumMod val="50000"/>
                  </a:schemeClr>
                </a:solidFill>
                <a:effectLst/>
                <a:uLnTx/>
                <a:uFillTx/>
                <a:latin typeface="Trebuchet MS" panose="020B0603020202020204" pitchFamily="34" charset="0"/>
                <a:ea typeface="+mn-ea"/>
                <a:cs typeface="+mn-cs"/>
              </a:rPr>
              <a:t>2018</a:t>
            </a:r>
          </a:p>
        </p:txBody>
      </p:sp>
      <p:cxnSp>
        <p:nvCxnSpPr>
          <p:cNvPr id="34" name="Straight Arrow Connector 33">
            <a:extLst>
              <a:ext uri="{FF2B5EF4-FFF2-40B4-BE49-F238E27FC236}">
                <a16:creationId xmlns:a16="http://schemas.microsoft.com/office/drawing/2014/main" id="{2DFDA77C-1950-BE4B-9786-562FB9BD17D3}"/>
              </a:ext>
            </a:extLst>
          </p:cNvPr>
          <p:cNvCxnSpPr/>
          <p:nvPr/>
        </p:nvCxnSpPr>
        <p:spPr>
          <a:xfrm>
            <a:off x="8042632" y="2902135"/>
            <a:ext cx="0" cy="2286000"/>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33B147F6-277F-B04A-BCDF-08BC6468C1A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27390" y="1970166"/>
            <a:ext cx="1555097" cy="1555097"/>
          </a:xfrm>
          <a:prstGeom prst="ellipse">
            <a:avLst/>
          </a:prstGeom>
          <a:ln w="9525">
            <a:solidFill>
              <a:schemeClr val="bg2">
                <a:lumMod val="75000"/>
              </a:schemeClr>
            </a:solidFill>
          </a:ln>
          <a:effectLst>
            <a:outerShdw blurRad="152400" dist="38100" dir="5400000" algn="t" rotWithShape="0">
              <a:prstClr val="black">
                <a:alpha val="56000"/>
              </a:prstClr>
            </a:outerShdw>
          </a:effectLst>
        </p:spPr>
      </p:pic>
      <p:sp>
        <p:nvSpPr>
          <p:cNvPr id="36" name="Rectangle 35">
            <a:extLst>
              <a:ext uri="{FF2B5EF4-FFF2-40B4-BE49-F238E27FC236}">
                <a16:creationId xmlns:a16="http://schemas.microsoft.com/office/drawing/2014/main" id="{90653FD9-6E95-C44A-ADE4-CE975A14542F}"/>
              </a:ext>
            </a:extLst>
          </p:cNvPr>
          <p:cNvSpPr/>
          <p:nvPr/>
        </p:nvSpPr>
        <p:spPr>
          <a:xfrm>
            <a:off x="2817369" y="4206839"/>
            <a:ext cx="1325599" cy="403991"/>
          </a:xfrm>
          <a:prstGeom prst="rect">
            <a:avLst/>
          </a:prstGeom>
          <a:solidFill>
            <a:schemeClr val="bg1">
              <a:lumMod val="75000"/>
              <a:lumOff val="25000"/>
              <a:alpha val="87000"/>
            </a:schemeClr>
          </a:solidFill>
          <a:ln w="9525">
            <a:gradFill>
              <a:gsLst>
                <a:gs pos="12000">
                  <a:schemeClr val="bg1">
                    <a:lumMod val="65000"/>
                    <a:lumOff val="35000"/>
                  </a:schemeClr>
                </a:gs>
                <a:gs pos="19000">
                  <a:schemeClr val="bg1">
                    <a:lumMod val="75000"/>
                    <a:lumOff val="25000"/>
                  </a:schemeClr>
                </a:gs>
                <a:gs pos="0">
                  <a:schemeClr val="bg1">
                    <a:lumMod val="75000"/>
                    <a:lumOff val="25000"/>
                  </a:schemeClr>
                </a:gs>
                <a:gs pos="74000">
                  <a:schemeClr val="bg1">
                    <a:lumMod val="85000"/>
                    <a:lumOff val="15000"/>
                  </a:schemeClr>
                </a:gs>
                <a:gs pos="83000">
                  <a:schemeClr val="bg1">
                    <a:lumMod val="75000"/>
                    <a:lumOff val="25000"/>
                  </a:schemeClr>
                </a:gs>
                <a:gs pos="100000">
                  <a:schemeClr val="accent4"/>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schemeClr val="tx1">
                    <a:lumMod val="75000"/>
                  </a:schemeClr>
                </a:solidFill>
                <a:effectLst/>
                <a:uLnTx/>
                <a:uFillTx/>
                <a:latin typeface="Trebuchet MS" panose="020B0603020202020204" pitchFamily="34" charset="0"/>
                <a:ea typeface="+mn-ea"/>
                <a:cs typeface="+mn-cs"/>
              </a:rPr>
              <a:t>First Gaming PC:</a:t>
            </a:r>
          </a:p>
          <a:p>
            <a:pPr marL="0" marR="0" lvl="0" indent="0" algn="ctr" defTabSz="457200" rtl="0" eaLnBrk="1" fontAlgn="base" latinLnBrk="0" hangingPunct="1">
              <a:lnSpc>
                <a:spcPct val="90000"/>
              </a:lnSpc>
              <a:spcBef>
                <a:spcPct val="0"/>
              </a:spcBef>
              <a:spcAft>
                <a:spcPct val="0"/>
              </a:spcAft>
              <a:buClrTx/>
              <a:buSzTx/>
              <a:buFontTx/>
              <a:buNone/>
              <a:tabLst/>
              <a:defRPr/>
            </a:pPr>
            <a:r>
              <a:rPr lang="en-US" sz="1200" b="1" dirty="0">
                <a:solidFill>
                  <a:schemeClr val="tx1">
                    <a:lumMod val="75000"/>
                  </a:schemeClr>
                </a:solidFill>
                <a:latin typeface="Trebuchet MS" panose="020B0603020202020204" pitchFamily="34" charset="0"/>
              </a:rPr>
              <a:t>Atari 800</a:t>
            </a:r>
            <a:endParaRPr kumimoji="0" lang="en-US" sz="1200" b="1" i="0" u="none" strike="noStrike" kern="1200" cap="none" spc="0" normalizeH="0" baseline="0" noProof="0" dirty="0">
              <a:ln>
                <a:noFill/>
              </a:ln>
              <a:solidFill>
                <a:schemeClr val="tx1">
                  <a:lumMod val="75000"/>
                </a:schemeClr>
              </a:solidFill>
              <a:effectLst/>
              <a:uLnTx/>
              <a:uFillTx/>
              <a:latin typeface="Trebuchet MS" panose="020B0603020202020204" pitchFamily="34" charset="0"/>
            </a:endParaRPr>
          </a:p>
        </p:txBody>
      </p:sp>
      <p:sp>
        <p:nvSpPr>
          <p:cNvPr id="37" name="Rectangle 36">
            <a:extLst>
              <a:ext uri="{FF2B5EF4-FFF2-40B4-BE49-F238E27FC236}">
                <a16:creationId xmlns:a16="http://schemas.microsoft.com/office/drawing/2014/main" id="{432E540F-653E-0646-85C7-BA9AB94CE4BF}"/>
              </a:ext>
            </a:extLst>
          </p:cNvPr>
          <p:cNvSpPr/>
          <p:nvPr/>
        </p:nvSpPr>
        <p:spPr>
          <a:xfrm>
            <a:off x="5106309" y="3207298"/>
            <a:ext cx="1325599" cy="403991"/>
          </a:xfrm>
          <a:prstGeom prst="rect">
            <a:avLst/>
          </a:prstGeom>
          <a:solidFill>
            <a:schemeClr val="bg1">
              <a:lumMod val="75000"/>
              <a:lumOff val="25000"/>
              <a:alpha val="87000"/>
            </a:schemeClr>
          </a:solidFill>
          <a:ln w="9525">
            <a:gradFill>
              <a:gsLst>
                <a:gs pos="12000">
                  <a:schemeClr val="bg1">
                    <a:lumMod val="65000"/>
                    <a:lumOff val="35000"/>
                  </a:schemeClr>
                </a:gs>
                <a:gs pos="19000">
                  <a:schemeClr val="bg1">
                    <a:lumMod val="75000"/>
                    <a:lumOff val="25000"/>
                  </a:schemeClr>
                </a:gs>
                <a:gs pos="0">
                  <a:schemeClr val="bg1">
                    <a:lumMod val="75000"/>
                    <a:lumOff val="25000"/>
                  </a:schemeClr>
                </a:gs>
                <a:gs pos="74000">
                  <a:schemeClr val="bg1">
                    <a:lumMod val="85000"/>
                    <a:lumOff val="15000"/>
                  </a:schemeClr>
                </a:gs>
                <a:gs pos="83000">
                  <a:schemeClr val="bg1">
                    <a:lumMod val="75000"/>
                    <a:lumOff val="25000"/>
                  </a:schemeClr>
                </a:gs>
                <a:gs pos="100000">
                  <a:schemeClr val="accent4"/>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schemeClr val="tx1">
                    <a:lumMod val="75000"/>
                  </a:schemeClr>
                </a:solidFill>
                <a:effectLst/>
                <a:uLnTx/>
                <a:uFillTx/>
                <a:latin typeface="Trebuchet MS" panose="020B0603020202020204" pitchFamily="34" charset="0"/>
                <a:ea typeface="+mn-ea"/>
                <a:cs typeface="+mn-cs"/>
              </a:rPr>
              <a:t>First GPU:</a:t>
            </a:r>
          </a:p>
          <a:p>
            <a:pPr marL="0" marR="0" lvl="0" indent="0" algn="ctr" defTabSz="457200" rtl="0" eaLnBrk="1" fontAlgn="base" latinLnBrk="0" hangingPunct="1">
              <a:lnSpc>
                <a:spcPct val="90000"/>
              </a:lnSpc>
              <a:spcBef>
                <a:spcPct val="0"/>
              </a:spcBef>
              <a:spcAft>
                <a:spcPct val="0"/>
              </a:spcAft>
              <a:buClrTx/>
              <a:buSzTx/>
              <a:buFontTx/>
              <a:buNone/>
              <a:tabLst/>
              <a:defRPr/>
            </a:pPr>
            <a:r>
              <a:rPr lang="en-US" sz="1200" b="1" dirty="0">
                <a:solidFill>
                  <a:schemeClr val="tx1">
                    <a:lumMod val="75000"/>
                  </a:schemeClr>
                </a:solidFill>
                <a:latin typeface="Trebuchet MS" panose="020B0603020202020204" pitchFamily="34" charset="0"/>
              </a:rPr>
              <a:t>GeForce 256</a:t>
            </a:r>
            <a:endParaRPr kumimoji="0" lang="en-US" sz="1200" b="1" i="0" u="none" strike="noStrike" kern="1200" cap="none" spc="0" normalizeH="0" baseline="0" noProof="0" dirty="0">
              <a:ln>
                <a:noFill/>
              </a:ln>
              <a:solidFill>
                <a:schemeClr val="tx1">
                  <a:lumMod val="75000"/>
                </a:schemeClr>
              </a:solidFill>
              <a:effectLst/>
              <a:uLnTx/>
              <a:uFillTx/>
              <a:latin typeface="Trebuchet MS" panose="020B0603020202020204" pitchFamily="34" charset="0"/>
            </a:endParaRPr>
          </a:p>
        </p:txBody>
      </p:sp>
      <p:sp>
        <p:nvSpPr>
          <p:cNvPr id="38" name="Rectangle 37">
            <a:extLst>
              <a:ext uri="{FF2B5EF4-FFF2-40B4-BE49-F238E27FC236}">
                <a16:creationId xmlns:a16="http://schemas.microsoft.com/office/drawing/2014/main" id="{B2A2D334-BFCB-B144-809F-8D6F2557ECE9}"/>
              </a:ext>
            </a:extLst>
          </p:cNvPr>
          <p:cNvSpPr/>
          <p:nvPr/>
        </p:nvSpPr>
        <p:spPr>
          <a:xfrm>
            <a:off x="7106964" y="3813779"/>
            <a:ext cx="1774386" cy="403991"/>
          </a:xfrm>
          <a:prstGeom prst="rect">
            <a:avLst/>
          </a:prstGeom>
          <a:solidFill>
            <a:schemeClr val="bg1">
              <a:lumMod val="75000"/>
              <a:lumOff val="25000"/>
              <a:alpha val="87000"/>
            </a:schemeClr>
          </a:solidFill>
          <a:ln w="9525">
            <a:gradFill>
              <a:gsLst>
                <a:gs pos="12000">
                  <a:schemeClr val="bg1">
                    <a:lumMod val="65000"/>
                    <a:lumOff val="35000"/>
                  </a:schemeClr>
                </a:gs>
                <a:gs pos="19000">
                  <a:schemeClr val="bg1">
                    <a:lumMod val="75000"/>
                    <a:lumOff val="25000"/>
                  </a:schemeClr>
                </a:gs>
                <a:gs pos="0">
                  <a:schemeClr val="bg1">
                    <a:lumMod val="75000"/>
                    <a:lumOff val="25000"/>
                  </a:schemeClr>
                </a:gs>
                <a:gs pos="74000">
                  <a:schemeClr val="bg1">
                    <a:lumMod val="85000"/>
                    <a:lumOff val="15000"/>
                  </a:schemeClr>
                </a:gs>
                <a:gs pos="83000">
                  <a:schemeClr val="bg1">
                    <a:lumMod val="75000"/>
                    <a:lumOff val="25000"/>
                  </a:schemeClr>
                </a:gs>
                <a:gs pos="100000">
                  <a:schemeClr val="accent4"/>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schemeClr val="tx1">
                    <a:lumMod val="75000"/>
                  </a:schemeClr>
                </a:solidFill>
                <a:effectLst/>
                <a:uLnTx/>
                <a:uFillTx/>
                <a:latin typeface="Trebuchet MS" panose="020B0603020202020204" pitchFamily="34" charset="0"/>
                <a:ea typeface="+mn-ea"/>
                <a:cs typeface="+mn-cs"/>
              </a:rPr>
              <a:t>First Ray Tracing GPU:</a:t>
            </a:r>
          </a:p>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tx1">
                    <a:lumMod val="75000"/>
                  </a:schemeClr>
                </a:solidFill>
                <a:effectLst/>
                <a:uLnTx/>
                <a:uFillTx/>
                <a:latin typeface="Trebuchet MS" panose="020B0603020202020204" pitchFamily="34" charset="0"/>
                <a:ea typeface="+mn-ea"/>
                <a:cs typeface="+mn-cs"/>
              </a:rPr>
              <a:t>Turing</a:t>
            </a:r>
          </a:p>
        </p:txBody>
      </p:sp>
      <p:sp>
        <p:nvSpPr>
          <p:cNvPr id="39" name="Rectangle 38">
            <a:extLst>
              <a:ext uri="{FF2B5EF4-FFF2-40B4-BE49-F238E27FC236}">
                <a16:creationId xmlns:a16="http://schemas.microsoft.com/office/drawing/2014/main" id="{57D98AB0-7AAB-AD41-9060-EC193BD52B48}"/>
              </a:ext>
            </a:extLst>
          </p:cNvPr>
          <p:cNvSpPr/>
          <p:nvPr/>
        </p:nvSpPr>
        <p:spPr>
          <a:xfrm>
            <a:off x="375074" y="3493955"/>
            <a:ext cx="1555096" cy="403991"/>
          </a:xfrm>
          <a:prstGeom prst="rect">
            <a:avLst/>
          </a:prstGeom>
          <a:solidFill>
            <a:schemeClr val="bg1">
              <a:lumMod val="75000"/>
              <a:lumOff val="25000"/>
              <a:alpha val="87000"/>
            </a:schemeClr>
          </a:solidFill>
          <a:ln w="9525">
            <a:gradFill>
              <a:gsLst>
                <a:gs pos="12000">
                  <a:schemeClr val="bg1">
                    <a:lumMod val="65000"/>
                    <a:lumOff val="35000"/>
                  </a:schemeClr>
                </a:gs>
                <a:gs pos="19000">
                  <a:schemeClr val="bg1">
                    <a:lumMod val="75000"/>
                    <a:lumOff val="25000"/>
                  </a:schemeClr>
                </a:gs>
                <a:gs pos="0">
                  <a:schemeClr val="bg1">
                    <a:lumMod val="75000"/>
                    <a:lumOff val="25000"/>
                  </a:schemeClr>
                </a:gs>
                <a:gs pos="74000">
                  <a:schemeClr val="bg1">
                    <a:lumMod val="85000"/>
                    <a:lumOff val="15000"/>
                  </a:schemeClr>
                </a:gs>
                <a:gs pos="83000">
                  <a:schemeClr val="bg1">
                    <a:lumMod val="75000"/>
                    <a:lumOff val="25000"/>
                  </a:schemeClr>
                </a:gs>
                <a:gs pos="100000">
                  <a:schemeClr val="accent4"/>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schemeClr val="tx1">
                    <a:lumMod val="75000"/>
                  </a:schemeClr>
                </a:solidFill>
                <a:effectLst/>
                <a:uLnTx/>
                <a:uFillTx/>
                <a:latin typeface="Trebuchet MS" panose="020B0603020202020204" pitchFamily="34" charset="0"/>
                <a:ea typeface="+mn-ea"/>
                <a:cs typeface="+mn-cs"/>
              </a:rPr>
              <a:t>First Video Game: </a:t>
            </a:r>
            <a:r>
              <a:rPr kumimoji="0" lang="en-US" sz="1200" b="1" i="0" u="none" strike="noStrike" kern="1200" cap="none" spc="0" normalizeH="0" baseline="0" noProof="0" dirty="0">
                <a:ln>
                  <a:noFill/>
                </a:ln>
                <a:solidFill>
                  <a:schemeClr val="tx1">
                    <a:lumMod val="75000"/>
                  </a:schemeClr>
                </a:solidFill>
                <a:effectLst/>
                <a:uLnTx/>
                <a:uFillTx/>
                <a:latin typeface="Trebuchet MS" panose="020B0603020202020204" pitchFamily="34" charset="0"/>
                <a:ea typeface="+mn-ea"/>
                <a:cs typeface="+mn-cs"/>
              </a:rPr>
              <a:t>Tennis For Two</a:t>
            </a:r>
          </a:p>
        </p:txBody>
      </p:sp>
      <p:sp>
        <p:nvSpPr>
          <p:cNvPr id="40" name="Rectangle 39">
            <a:extLst>
              <a:ext uri="{FF2B5EF4-FFF2-40B4-BE49-F238E27FC236}">
                <a16:creationId xmlns:a16="http://schemas.microsoft.com/office/drawing/2014/main" id="{82785D94-A3A4-1A49-BEF8-A345BCD1F75D}"/>
              </a:ext>
            </a:extLst>
          </p:cNvPr>
          <p:cNvSpPr/>
          <p:nvPr/>
        </p:nvSpPr>
        <p:spPr>
          <a:xfrm>
            <a:off x="236148" y="5781717"/>
            <a:ext cx="9955918" cy="248142"/>
          </a:xfrm>
          <a:prstGeom prst="rect">
            <a:avLst/>
          </a:prstGeom>
          <a:noFill/>
          <a:ln w="25400" cap="flat" cmpd="sng" algn="ctr">
            <a:noFill/>
            <a:prstDash val="solid"/>
          </a:ln>
          <a:effectLst/>
        </p:spPr>
        <p:txBody>
          <a:bodyPr rtlCol="0" anchor="b"/>
          <a:lstStyle/>
          <a:p>
            <a:pPr lvl="0" algn="ctr" fontAlgn="auto">
              <a:lnSpc>
                <a:spcPct val="90000"/>
              </a:lnSpc>
              <a:spcBef>
                <a:spcPts val="0"/>
              </a:spcBef>
              <a:spcAft>
                <a:spcPts val="0"/>
              </a:spcAft>
              <a:defRPr/>
            </a:pPr>
            <a:r>
              <a:rPr kumimoji="0" lang="en-US" sz="800" b="0" i="1" u="none" strike="noStrike" kern="0" cap="none" spc="0" normalizeH="0" baseline="0" noProof="0" dirty="0">
                <a:ln>
                  <a:noFill/>
                </a:ln>
                <a:solidFill>
                  <a:srgbClr val="6E6E6E"/>
                </a:solidFill>
                <a:effectLst/>
                <a:uLnTx/>
                <a:uFillTx/>
                <a:latin typeface="Trebuchet MS"/>
                <a:ea typeface="MS PGothic" pitchFamily="34" charset="-128"/>
                <a:cs typeface="+mn-cs"/>
              </a:rPr>
              <a:t>Source:  Computer </a:t>
            </a:r>
            <a:r>
              <a:rPr lang="en-US" sz="800" i="1" kern="0" dirty="0">
                <a:solidFill>
                  <a:srgbClr val="6E6E6E"/>
                </a:solidFill>
                <a:latin typeface="Trebuchet MS"/>
              </a:rPr>
              <a:t>History Museum http://</a:t>
            </a:r>
            <a:r>
              <a:rPr lang="en-US" sz="800" i="1" kern="0" dirty="0" err="1">
                <a:solidFill>
                  <a:srgbClr val="6E6E6E"/>
                </a:solidFill>
                <a:latin typeface="Trebuchet MS"/>
              </a:rPr>
              <a:t>www.computerhistory.org</a:t>
            </a:r>
            <a:r>
              <a:rPr lang="en-US" sz="800" i="1" kern="0" dirty="0">
                <a:solidFill>
                  <a:srgbClr val="6E6E6E"/>
                </a:solidFill>
                <a:latin typeface="Trebuchet MS"/>
              </a:rPr>
              <a:t>/</a:t>
            </a:r>
            <a:endParaRPr kumimoji="0" lang="en-US" sz="800" b="0" i="1" u="none" strike="noStrike" kern="0" cap="none" spc="0" normalizeH="0" baseline="0" noProof="0" dirty="0">
              <a:ln>
                <a:noFill/>
              </a:ln>
              <a:solidFill>
                <a:srgbClr val="6E6E6E"/>
              </a:solidFill>
              <a:effectLst/>
              <a:uLnTx/>
              <a:uFillTx/>
              <a:latin typeface="Trebuchet MS"/>
              <a:ea typeface="MS PGothic" pitchFamily="34" charset="-128"/>
              <a:cs typeface="+mn-cs"/>
            </a:endParaRPr>
          </a:p>
        </p:txBody>
      </p:sp>
      <p:sp>
        <p:nvSpPr>
          <p:cNvPr id="41" name="Oval 40">
            <a:extLst>
              <a:ext uri="{FF2B5EF4-FFF2-40B4-BE49-F238E27FC236}">
                <a16:creationId xmlns:a16="http://schemas.microsoft.com/office/drawing/2014/main" id="{09B794DA-D3C6-D742-8AB7-4794EBFE4C36}"/>
              </a:ext>
            </a:extLst>
          </p:cNvPr>
          <p:cNvSpPr/>
          <p:nvPr/>
        </p:nvSpPr>
        <p:spPr>
          <a:xfrm>
            <a:off x="1119610" y="5283488"/>
            <a:ext cx="73152" cy="731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42" name="Oval 41">
            <a:extLst>
              <a:ext uri="{FF2B5EF4-FFF2-40B4-BE49-F238E27FC236}">
                <a16:creationId xmlns:a16="http://schemas.microsoft.com/office/drawing/2014/main" id="{88E4F024-6995-AF4B-A315-A0F92F48502D}"/>
              </a:ext>
            </a:extLst>
          </p:cNvPr>
          <p:cNvSpPr/>
          <p:nvPr/>
        </p:nvSpPr>
        <p:spPr>
          <a:xfrm>
            <a:off x="3429684" y="5283488"/>
            <a:ext cx="73152" cy="731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43" name="Oval 42">
            <a:extLst>
              <a:ext uri="{FF2B5EF4-FFF2-40B4-BE49-F238E27FC236}">
                <a16:creationId xmlns:a16="http://schemas.microsoft.com/office/drawing/2014/main" id="{3274CC9A-B1D9-D142-A72A-8A164E0C4AC0}"/>
              </a:ext>
            </a:extLst>
          </p:cNvPr>
          <p:cNvSpPr/>
          <p:nvPr/>
        </p:nvSpPr>
        <p:spPr>
          <a:xfrm>
            <a:off x="5734111" y="5286781"/>
            <a:ext cx="73152" cy="731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44" name="Oval 43">
            <a:extLst>
              <a:ext uri="{FF2B5EF4-FFF2-40B4-BE49-F238E27FC236}">
                <a16:creationId xmlns:a16="http://schemas.microsoft.com/office/drawing/2014/main" id="{403DD8DE-48DA-0D4B-B342-42B0BB824FC4}"/>
              </a:ext>
            </a:extLst>
          </p:cNvPr>
          <p:cNvSpPr/>
          <p:nvPr/>
        </p:nvSpPr>
        <p:spPr>
          <a:xfrm>
            <a:off x="8012625" y="5283488"/>
            <a:ext cx="73152" cy="731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cxnSp>
        <p:nvCxnSpPr>
          <p:cNvPr id="45" name="Straight Connector 44">
            <a:extLst>
              <a:ext uri="{FF2B5EF4-FFF2-40B4-BE49-F238E27FC236}">
                <a16:creationId xmlns:a16="http://schemas.microsoft.com/office/drawing/2014/main" id="{2328B55F-DC95-8343-A48C-7CD066424E65}"/>
              </a:ext>
            </a:extLst>
          </p:cNvPr>
          <p:cNvCxnSpPr>
            <a:cxnSpLocks/>
          </p:cNvCxnSpPr>
          <p:nvPr/>
        </p:nvCxnSpPr>
        <p:spPr>
          <a:xfrm flipV="1">
            <a:off x="40341" y="5314269"/>
            <a:ext cx="10972799" cy="14883"/>
          </a:xfrm>
          <a:prstGeom prst="line">
            <a:avLst/>
          </a:prstGeom>
          <a:ln w="12700">
            <a:gradFill>
              <a:gsLst>
                <a:gs pos="0">
                  <a:schemeClr val="bg2">
                    <a:lumMod val="75000"/>
                    <a:alpha val="0"/>
                  </a:schemeClr>
                </a:gs>
                <a:gs pos="16000">
                  <a:schemeClr val="bg2">
                    <a:lumMod val="75000"/>
                  </a:schemeClr>
                </a:gs>
                <a:gs pos="88000">
                  <a:schemeClr val="bg2">
                    <a:lumMod val="75000"/>
                  </a:schemeClr>
                </a:gs>
                <a:gs pos="100000">
                  <a:schemeClr val="bg2">
                    <a:lumMod val="75000"/>
                    <a:alpha val="0"/>
                  </a:scheme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BBE3F79C-9628-0D41-9738-21E4BB2CBC3C}"/>
              </a:ext>
            </a:extLst>
          </p:cNvPr>
          <p:cNvGrpSpPr/>
          <p:nvPr/>
        </p:nvGrpSpPr>
        <p:grpSpPr>
          <a:xfrm>
            <a:off x="6142746" y="4561231"/>
            <a:ext cx="1693081" cy="1105934"/>
            <a:chOff x="6963013" y="4561231"/>
            <a:chExt cx="1693081" cy="1105934"/>
          </a:xfrm>
        </p:grpSpPr>
        <p:sp>
          <p:nvSpPr>
            <p:cNvPr id="47" name="TextBox 46">
              <a:extLst>
                <a:ext uri="{FF2B5EF4-FFF2-40B4-BE49-F238E27FC236}">
                  <a16:creationId xmlns:a16="http://schemas.microsoft.com/office/drawing/2014/main" id="{B44A898C-CB76-2E4F-B2D5-98819C394DE2}"/>
                </a:ext>
              </a:extLst>
            </p:cNvPr>
            <p:cNvSpPr txBox="1"/>
            <p:nvPr/>
          </p:nvSpPr>
          <p:spPr>
            <a:xfrm>
              <a:off x="6972842" y="4561231"/>
              <a:ext cx="1683252" cy="7571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defTabSz="4572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lumMod val="50000"/>
                    </a:schemeClr>
                  </a:solidFill>
                  <a:effectLst/>
                  <a:uLnTx/>
                  <a:uFillTx/>
                  <a:latin typeface="Trebuchet MS" panose="020B0603020202020204" pitchFamily="34" charset="0"/>
                  <a:ea typeface="+mn-ea"/>
                  <a:cs typeface="+mn-cs"/>
                </a:rPr>
                <a:t>Pervasive</a:t>
              </a:r>
            </a:p>
            <a:p>
              <a:pPr marL="0" marR="0" lvl="0" indent="0" defTabSz="457200" rtl="0" eaLnBrk="1" fontAlgn="base" latinLnBrk="0" hangingPunct="1">
                <a:lnSpc>
                  <a:spcPct val="90000"/>
                </a:lnSpc>
                <a:spcBef>
                  <a:spcPct val="0"/>
                </a:spcBef>
                <a:spcAft>
                  <a:spcPct val="0"/>
                </a:spcAft>
                <a:buClrTx/>
                <a:buSzTx/>
                <a:buFontTx/>
                <a:buNone/>
                <a:tabLst/>
                <a:defRPr/>
              </a:pPr>
              <a:r>
                <a:rPr kumimoji="0" lang="en-US" sz="1600" b="1" i="0" u="none" strike="noStrike" kern="1200" cap="none" spc="0" normalizeH="0" baseline="0" noProof="0" dirty="0">
                  <a:ln>
                    <a:noFill/>
                  </a:ln>
                  <a:solidFill>
                    <a:schemeClr val="tx1">
                      <a:lumMod val="50000"/>
                    </a:schemeClr>
                  </a:solidFill>
                  <a:effectLst/>
                  <a:uLnTx/>
                  <a:uFillTx/>
                  <a:latin typeface="Trebuchet MS" panose="020B0603020202020204" pitchFamily="34" charset="0"/>
                  <a:ea typeface="+mn-ea"/>
                  <a:cs typeface="+mn-cs"/>
                </a:rPr>
                <a:t>GPU</a:t>
              </a:r>
            </a:p>
            <a:p>
              <a:pPr marL="0" marR="0" lvl="0" indent="0" defTabSz="457200" rtl="0" eaLnBrk="1" fontAlgn="base" latinLnBrk="0" hangingPunct="1">
                <a:lnSpc>
                  <a:spcPct val="90000"/>
                </a:lnSpc>
                <a:spcBef>
                  <a:spcPct val="0"/>
                </a:spcBef>
                <a:spcAft>
                  <a:spcPct val="0"/>
                </a:spcAft>
                <a:buClrTx/>
                <a:buSzTx/>
                <a:buFontTx/>
                <a:buNone/>
                <a:tabLst/>
                <a:defRPr/>
              </a:pPr>
              <a:r>
                <a:rPr lang="en-US" sz="1600" dirty="0">
                  <a:solidFill>
                    <a:schemeClr val="tx1">
                      <a:lumMod val="50000"/>
                    </a:schemeClr>
                  </a:solidFill>
                  <a:latin typeface="Trebuchet MS" panose="020B0603020202020204" pitchFamily="34" charset="0"/>
                </a:rPr>
                <a:t>(</a:t>
              </a:r>
              <a:r>
                <a:rPr lang="en-US" sz="1600" i="1" dirty="0">
                  <a:solidFill>
                    <a:schemeClr val="tx1">
                      <a:lumMod val="50000"/>
                    </a:schemeClr>
                  </a:solidFill>
                  <a:latin typeface="Trebuchet MS" panose="020B0603020202020204" pitchFamily="34" charset="0"/>
                </a:rPr>
                <a:t>Doom 3</a:t>
              </a:r>
              <a:r>
                <a:rPr lang="en-US" sz="1600" dirty="0">
                  <a:solidFill>
                    <a:schemeClr val="tx1">
                      <a:lumMod val="50000"/>
                    </a:schemeClr>
                  </a:solidFill>
                  <a:latin typeface="Trebuchet MS" panose="020B0603020202020204" pitchFamily="34" charset="0"/>
                </a:rPr>
                <a:t>)</a:t>
              </a:r>
              <a:endParaRPr kumimoji="0" lang="en-US" sz="1600" b="0" i="0" u="none" strike="noStrike" kern="1200" cap="none" spc="0" normalizeH="0" baseline="0" noProof="0" dirty="0">
                <a:ln>
                  <a:noFill/>
                </a:ln>
                <a:solidFill>
                  <a:schemeClr val="tx1">
                    <a:lumMod val="50000"/>
                  </a:schemeClr>
                </a:solidFill>
                <a:effectLst/>
                <a:uLnTx/>
                <a:uFillTx/>
                <a:latin typeface="Trebuchet MS" panose="020B0603020202020204" pitchFamily="34" charset="0"/>
              </a:endParaRPr>
            </a:p>
          </p:txBody>
        </p:sp>
        <p:sp>
          <p:nvSpPr>
            <p:cNvPr id="48" name="TextBox 47">
              <a:extLst>
                <a:ext uri="{FF2B5EF4-FFF2-40B4-BE49-F238E27FC236}">
                  <a16:creationId xmlns:a16="http://schemas.microsoft.com/office/drawing/2014/main" id="{3124C98F-4E4F-2349-ABC7-50BAEC7275E5}"/>
                </a:ext>
              </a:extLst>
            </p:cNvPr>
            <p:cNvSpPr txBox="1"/>
            <p:nvPr/>
          </p:nvSpPr>
          <p:spPr>
            <a:xfrm>
              <a:off x="6963013" y="5353233"/>
              <a:ext cx="614271"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lumMod val="50000"/>
                    </a:schemeClr>
                  </a:solidFill>
                  <a:effectLst/>
                  <a:uLnTx/>
                  <a:uFillTx/>
                  <a:latin typeface="Trebuchet MS" panose="020B0603020202020204" pitchFamily="34" charset="0"/>
                  <a:ea typeface="+mn-ea"/>
                  <a:cs typeface="+mn-cs"/>
                </a:rPr>
                <a:t>2004</a:t>
              </a:r>
            </a:p>
          </p:txBody>
        </p:sp>
      </p:grpSp>
      <p:grpSp>
        <p:nvGrpSpPr>
          <p:cNvPr id="49" name="Group 48">
            <a:extLst>
              <a:ext uri="{FF2B5EF4-FFF2-40B4-BE49-F238E27FC236}">
                <a16:creationId xmlns:a16="http://schemas.microsoft.com/office/drawing/2014/main" id="{C7807727-BD10-BE49-AD47-F8F6A8CE2CA1}"/>
              </a:ext>
            </a:extLst>
          </p:cNvPr>
          <p:cNvGrpSpPr/>
          <p:nvPr/>
        </p:nvGrpSpPr>
        <p:grpSpPr>
          <a:xfrm>
            <a:off x="8307420" y="4561231"/>
            <a:ext cx="3029189" cy="1123597"/>
            <a:chOff x="9450415" y="4561231"/>
            <a:chExt cx="3029189" cy="1123597"/>
          </a:xfrm>
        </p:grpSpPr>
        <p:sp>
          <p:nvSpPr>
            <p:cNvPr id="50" name="TextBox 49">
              <a:extLst>
                <a:ext uri="{FF2B5EF4-FFF2-40B4-BE49-F238E27FC236}">
                  <a16:creationId xmlns:a16="http://schemas.microsoft.com/office/drawing/2014/main" id="{9306D5C9-102C-FA41-9A24-8C160857D750}"/>
                </a:ext>
              </a:extLst>
            </p:cNvPr>
            <p:cNvSpPr txBox="1"/>
            <p:nvPr/>
          </p:nvSpPr>
          <p:spPr>
            <a:xfrm>
              <a:off x="9470235" y="4561231"/>
              <a:ext cx="1683252" cy="5355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defTabSz="457200" rtl="0" eaLnBrk="1" fontAlgn="base" latinLnBrk="0" hangingPunct="1">
                <a:lnSpc>
                  <a:spcPct val="90000"/>
                </a:lnSpc>
                <a:spcBef>
                  <a:spcPct val="0"/>
                </a:spcBef>
                <a:spcAft>
                  <a:spcPct val="0"/>
                </a:spcAft>
                <a:buClrTx/>
                <a:buSzTx/>
                <a:buFontTx/>
                <a:buNone/>
                <a:tabLst/>
                <a:defRPr/>
              </a:pPr>
              <a:r>
                <a:rPr kumimoji="0" lang="en-US" sz="1600" b="0" u="none" strike="noStrike" kern="1200" cap="none" spc="0" normalizeH="0" baseline="0" noProof="0" dirty="0">
                  <a:ln>
                    <a:noFill/>
                  </a:ln>
                  <a:solidFill>
                    <a:srgbClr val="92D050"/>
                  </a:solidFill>
                  <a:effectLst/>
                  <a:uLnTx/>
                  <a:uFillTx/>
                  <a:latin typeface="Trebuchet MS" panose="020B0603020202020204" pitchFamily="34" charset="0"/>
                  <a:ea typeface="+mn-ea"/>
                  <a:cs typeface="+mn-cs"/>
                </a:rPr>
                <a:t>Pervasive</a:t>
              </a:r>
            </a:p>
            <a:p>
              <a:pPr marL="0" marR="0" lvl="0" indent="0" defTabSz="457200" rtl="0" eaLnBrk="1" fontAlgn="base" latinLnBrk="0" hangingPunct="1">
                <a:lnSpc>
                  <a:spcPct val="9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92D050"/>
                  </a:solidFill>
                  <a:effectLst/>
                  <a:uLnTx/>
                  <a:uFillTx/>
                  <a:latin typeface="Trebuchet MS" panose="020B0603020202020204" pitchFamily="34" charset="0"/>
                  <a:ea typeface="+mn-ea"/>
                  <a:cs typeface="+mn-cs"/>
                </a:rPr>
                <a:t>Ray Tracing</a:t>
              </a:r>
            </a:p>
          </p:txBody>
        </p:sp>
        <p:sp>
          <p:nvSpPr>
            <p:cNvPr id="51" name="TextBox 50">
              <a:extLst>
                <a:ext uri="{FF2B5EF4-FFF2-40B4-BE49-F238E27FC236}">
                  <a16:creationId xmlns:a16="http://schemas.microsoft.com/office/drawing/2014/main" id="{3E46D0FD-450E-7848-885E-57AEBE0D2032}"/>
                </a:ext>
              </a:extLst>
            </p:cNvPr>
            <p:cNvSpPr txBox="1"/>
            <p:nvPr/>
          </p:nvSpPr>
          <p:spPr>
            <a:xfrm>
              <a:off x="9450415" y="5365379"/>
              <a:ext cx="614271"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92D050"/>
                  </a:solidFill>
                  <a:effectLst/>
                  <a:uLnTx/>
                  <a:uFillTx/>
                  <a:latin typeface="Trebuchet MS" panose="020B0603020202020204" pitchFamily="34" charset="0"/>
                  <a:ea typeface="+mn-ea"/>
                  <a:cs typeface="+mn-cs"/>
                </a:rPr>
                <a:t>2023</a:t>
              </a:r>
            </a:p>
          </p:txBody>
        </p:sp>
        <p:sp>
          <p:nvSpPr>
            <p:cNvPr id="58" name="TextBox 57">
              <a:extLst>
                <a:ext uri="{FF2B5EF4-FFF2-40B4-BE49-F238E27FC236}">
                  <a16:creationId xmlns:a16="http://schemas.microsoft.com/office/drawing/2014/main" id="{50476100-48CC-9F43-9AC7-F084D57B92D4}"/>
                </a:ext>
              </a:extLst>
            </p:cNvPr>
            <p:cNvSpPr txBox="1"/>
            <p:nvPr/>
          </p:nvSpPr>
          <p:spPr>
            <a:xfrm>
              <a:off x="10841812" y="5370896"/>
              <a:ext cx="614271"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92D050"/>
                  </a:solidFill>
                  <a:effectLst/>
                  <a:uLnTx/>
                  <a:uFillTx/>
                  <a:latin typeface="Trebuchet MS" panose="020B0603020202020204" pitchFamily="34" charset="0"/>
                  <a:ea typeface="+mn-ea"/>
                  <a:cs typeface="+mn-cs"/>
                </a:rPr>
                <a:t>2035</a:t>
              </a:r>
            </a:p>
          </p:txBody>
        </p:sp>
        <p:sp>
          <p:nvSpPr>
            <p:cNvPr id="59" name="TextBox 58">
              <a:extLst>
                <a:ext uri="{FF2B5EF4-FFF2-40B4-BE49-F238E27FC236}">
                  <a16:creationId xmlns:a16="http://schemas.microsoft.com/office/drawing/2014/main" id="{282DA5C9-6D06-1543-B2C6-99A675198DB8}"/>
                </a:ext>
              </a:extLst>
            </p:cNvPr>
            <p:cNvSpPr txBox="1"/>
            <p:nvPr/>
          </p:nvSpPr>
          <p:spPr>
            <a:xfrm>
              <a:off x="10796352" y="4561231"/>
              <a:ext cx="1683252" cy="5355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defTabSz="457200" rtl="0" eaLnBrk="1" fontAlgn="base" latinLnBrk="0" hangingPunct="1">
                <a:lnSpc>
                  <a:spcPct val="90000"/>
                </a:lnSpc>
                <a:spcBef>
                  <a:spcPct val="0"/>
                </a:spcBef>
                <a:spcAft>
                  <a:spcPct val="0"/>
                </a:spcAft>
                <a:buClrTx/>
                <a:buSzTx/>
                <a:buFontTx/>
                <a:buNone/>
                <a:tabLst/>
                <a:defRPr/>
              </a:pPr>
              <a:r>
                <a:rPr kumimoji="0" lang="en-US" sz="1600" b="0" u="none" strike="noStrike" kern="1200" cap="none" spc="0" normalizeH="0" baseline="0" noProof="0" dirty="0">
                  <a:ln>
                    <a:noFill/>
                  </a:ln>
                  <a:solidFill>
                    <a:srgbClr val="92D050"/>
                  </a:solidFill>
                  <a:effectLst/>
                  <a:uLnTx/>
                  <a:uFillTx/>
                  <a:latin typeface="Trebuchet MS" panose="020B0603020202020204" pitchFamily="34" charset="0"/>
                  <a:ea typeface="+mn-ea"/>
                  <a:cs typeface="+mn-cs"/>
                </a:rPr>
                <a:t>Pervasive</a:t>
              </a:r>
            </a:p>
            <a:p>
              <a:pPr marL="0" marR="0" lvl="0" indent="0" defTabSz="457200" rtl="0" eaLnBrk="1" fontAlgn="base" latinLnBrk="0" hangingPunct="1">
                <a:lnSpc>
                  <a:spcPct val="9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92D050"/>
                  </a:solidFill>
                  <a:effectLst/>
                  <a:uLnTx/>
                  <a:uFillTx/>
                  <a:latin typeface="Trebuchet MS" panose="020B0603020202020204" pitchFamily="34" charset="0"/>
                  <a:ea typeface="+mn-ea"/>
                  <a:cs typeface="+mn-cs"/>
                </a:rPr>
                <a:t>Path Tracing</a:t>
              </a:r>
            </a:p>
          </p:txBody>
        </p:sp>
      </p:grpSp>
      <p:grpSp>
        <p:nvGrpSpPr>
          <p:cNvPr id="52" name="Group 51">
            <a:extLst>
              <a:ext uri="{FF2B5EF4-FFF2-40B4-BE49-F238E27FC236}">
                <a16:creationId xmlns:a16="http://schemas.microsoft.com/office/drawing/2014/main" id="{2825C7BD-CF88-404B-9FEC-1DE1E9208A86}"/>
              </a:ext>
            </a:extLst>
          </p:cNvPr>
          <p:cNvGrpSpPr/>
          <p:nvPr/>
        </p:nvGrpSpPr>
        <p:grpSpPr>
          <a:xfrm>
            <a:off x="3771398" y="4561231"/>
            <a:ext cx="1683252" cy="1112634"/>
            <a:chOff x="4295831" y="4561231"/>
            <a:chExt cx="1683252" cy="1112634"/>
          </a:xfrm>
        </p:grpSpPr>
        <p:sp>
          <p:nvSpPr>
            <p:cNvPr id="53" name="TextBox 52">
              <a:extLst>
                <a:ext uri="{FF2B5EF4-FFF2-40B4-BE49-F238E27FC236}">
                  <a16:creationId xmlns:a16="http://schemas.microsoft.com/office/drawing/2014/main" id="{A9D49C0D-4401-DB48-A320-2F4981E56ECB}"/>
                </a:ext>
              </a:extLst>
            </p:cNvPr>
            <p:cNvSpPr txBox="1"/>
            <p:nvPr/>
          </p:nvSpPr>
          <p:spPr>
            <a:xfrm>
              <a:off x="4295831" y="4561231"/>
              <a:ext cx="1683252" cy="7571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defTabSz="4572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lumMod val="50000"/>
                    </a:schemeClr>
                  </a:solidFill>
                  <a:effectLst/>
                  <a:uLnTx/>
                  <a:uFillTx/>
                  <a:latin typeface="Trebuchet MS" panose="020B0603020202020204" pitchFamily="34" charset="0"/>
                  <a:ea typeface="+mn-ea"/>
                  <a:cs typeface="+mn-cs"/>
                </a:rPr>
                <a:t>Pervasive</a:t>
              </a:r>
            </a:p>
            <a:p>
              <a:pPr marL="0" marR="0" lvl="0" indent="0" defTabSz="457200" rtl="0" eaLnBrk="1" fontAlgn="base" latinLnBrk="0" hangingPunct="1">
                <a:lnSpc>
                  <a:spcPct val="90000"/>
                </a:lnSpc>
                <a:spcBef>
                  <a:spcPct val="0"/>
                </a:spcBef>
                <a:spcAft>
                  <a:spcPct val="0"/>
                </a:spcAft>
                <a:buClrTx/>
                <a:buSzTx/>
                <a:buFontTx/>
                <a:buNone/>
                <a:tabLst/>
                <a:defRPr/>
              </a:pPr>
              <a:r>
                <a:rPr lang="en-US" sz="1600" b="1" dirty="0">
                  <a:solidFill>
                    <a:schemeClr val="tx1">
                      <a:lumMod val="50000"/>
                    </a:schemeClr>
                  </a:solidFill>
                  <a:latin typeface="Trebuchet MS" panose="020B0603020202020204" pitchFamily="34" charset="0"/>
                </a:rPr>
                <a:t>Home </a:t>
              </a:r>
              <a:r>
                <a:rPr kumimoji="0" lang="en-US" sz="1600" b="1" i="0" u="none" strike="noStrike" kern="1200" cap="none" spc="0" normalizeH="0" baseline="0" noProof="0" dirty="0">
                  <a:ln>
                    <a:noFill/>
                  </a:ln>
                  <a:solidFill>
                    <a:schemeClr val="tx1">
                      <a:lumMod val="50000"/>
                    </a:schemeClr>
                  </a:solidFill>
                  <a:effectLst/>
                  <a:uLnTx/>
                  <a:uFillTx/>
                  <a:latin typeface="Trebuchet MS" panose="020B0603020202020204" pitchFamily="34" charset="0"/>
                  <a:ea typeface="+mn-ea"/>
                  <a:cs typeface="+mn-cs"/>
                </a:rPr>
                <a:t>Gaming</a:t>
              </a:r>
            </a:p>
            <a:p>
              <a:pPr marL="0" marR="0" lvl="0" indent="0" defTabSz="457200" rtl="0" eaLnBrk="1" fontAlgn="base" latinLnBrk="0" hangingPunct="1">
                <a:lnSpc>
                  <a:spcPct val="90000"/>
                </a:lnSpc>
                <a:spcBef>
                  <a:spcPct val="0"/>
                </a:spcBef>
                <a:spcAft>
                  <a:spcPct val="0"/>
                </a:spcAft>
                <a:buClrTx/>
                <a:buSzTx/>
                <a:buFontTx/>
                <a:buNone/>
                <a:tabLst/>
                <a:defRPr/>
              </a:pPr>
              <a:r>
                <a:rPr lang="en-US" sz="1600" dirty="0">
                  <a:solidFill>
                    <a:schemeClr val="tx1">
                      <a:lumMod val="50000"/>
                    </a:schemeClr>
                  </a:solidFill>
                  <a:latin typeface="Trebuchet MS" panose="020B0603020202020204" pitchFamily="34" charset="0"/>
                </a:rPr>
                <a:t>(NES)</a:t>
              </a:r>
              <a:endParaRPr kumimoji="0" lang="en-US" sz="1600" b="0" i="0" u="none" strike="noStrike" kern="1200" cap="none" spc="0" normalizeH="0" baseline="0" noProof="0" dirty="0">
                <a:ln>
                  <a:noFill/>
                </a:ln>
                <a:solidFill>
                  <a:schemeClr val="tx1">
                    <a:lumMod val="50000"/>
                  </a:schemeClr>
                </a:solidFill>
                <a:effectLst/>
                <a:uLnTx/>
                <a:uFillTx/>
                <a:latin typeface="Trebuchet MS" panose="020B0603020202020204" pitchFamily="34" charset="0"/>
              </a:endParaRPr>
            </a:p>
          </p:txBody>
        </p:sp>
        <p:sp>
          <p:nvSpPr>
            <p:cNvPr id="54" name="TextBox 53">
              <a:extLst>
                <a:ext uri="{FF2B5EF4-FFF2-40B4-BE49-F238E27FC236}">
                  <a16:creationId xmlns:a16="http://schemas.microsoft.com/office/drawing/2014/main" id="{ADE9598E-733A-4548-81D4-D0377721877A}"/>
                </a:ext>
              </a:extLst>
            </p:cNvPr>
            <p:cNvSpPr txBox="1"/>
            <p:nvPr/>
          </p:nvSpPr>
          <p:spPr>
            <a:xfrm>
              <a:off x="4304197" y="5359933"/>
              <a:ext cx="614271"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lumMod val="50000"/>
                    </a:schemeClr>
                  </a:solidFill>
                  <a:effectLst/>
                  <a:uLnTx/>
                  <a:uFillTx/>
                  <a:latin typeface="Trebuchet MS" panose="020B0603020202020204" pitchFamily="34" charset="0"/>
                  <a:ea typeface="+mn-ea"/>
                  <a:cs typeface="+mn-cs"/>
                </a:rPr>
                <a:t>1985</a:t>
              </a:r>
            </a:p>
          </p:txBody>
        </p:sp>
      </p:grpSp>
      <p:grpSp>
        <p:nvGrpSpPr>
          <p:cNvPr id="55" name="Group 54">
            <a:extLst>
              <a:ext uri="{FF2B5EF4-FFF2-40B4-BE49-F238E27FC236}">
                <a16:creationId xmlns:a16="http://schemas.microsoft.com/office/drawing/2014/main" id="{524B8F54-1432-1047-A493-70DC656A4671}"/>
              </a:ext>
            </a:extLst>
          </p:cNvPr>
          <p:cNvGrpSpPr/>
          <p:nvPr/>
        </p:nvGrpSpPr>
        <p:grpSpPr>
          <a:xfrm>
            <a:off x="1525590" y="4561231"/>
            <a:ext cx="1707509" cy="1123597"/>
            <a:chOff x="1807977" y="4561231"/>
            <a:chExt cx="1707509" cy="1123597"/>
          </a:xfrm>
        </p:grpSpPr>
        <p:sp>
          <p:nvSpPr>
            <p:cNvPr id="56" name="TextBox 55">
              <a:extLst>
                <a:ext uri="{FF2B5EF4-FFF2-40B4-BE49-F238E27FC236}">
                  <a16:creationId xmlns:a16="http://schemas.microsoft.com/office/drawing/2014/main" id="{7947ACDB-3189-554F-8212-0E1977225C08}"/>
                </a:ext>
              </a:extLst>
            </p:cNvPr>
            <p:cNvSpPr txBox="1"/>
            <p:nvPr/>
          </p:nvSpPr>
          <p:spPr>
            <a:xfrm>
              <a:off x="1807977" y="5370896"/>
              <a:ext cx="614271"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lumMod val="50000"/>
                    </a:schemeClr>
                  </a:solidFill>
                  <a:effectLst/>
                  <a:uLnTx/>
                  <a:uFillTx/>
                  <a:latin typeface="Trebuchet MS" panose="020B0603020202020204" pitchFamily="34" charset="0"/>
                  <a:ea typeface="+mn-ea"/>
                  <a:cs typeface="+mn-cs"/>
                </a:rPr>
                <a:t>1963</a:t>
              </a:r>
            </a:p>
          </p:txBody>
        </p:sp>
        <p:sp>
          <p:nvSpPr>
            <p:cNvPr id="57" name="TextBox 56">
              <a:extLst>
                <a:ext uri="{FF2B5EF4-FFF2-40B4-BE49-F238E27FC236}">
                  <a16:creationId xmlns:a16="http://schemas.microsoft.com/office/drawing/2014/main" id="{CE5A6A4B-A8DA-C24F-A9E9-01D09CBCC56A}"/>
                </a:ext>
              </a:extLst>
            </p:cNvPr>
            <p:cNvSpPr txBox="1"/>
            <p:nvPr/>
          </p:nvSpPr>
          <p:spPr>
            <a:xfrm>
              <a:off x="1832234" y="4561231"/>
              <a:ext cx="1683252" cy="7571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defTabSz="4572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lumMod val="50000"/>
                    </a:schemeClr>
                  </a:solidFill>
                  <a:effectLst/>
                  <a:uLnTx/>
                  <a:uFillTx/>
                  <a:latin typeface="Trebuchet MS" panose="020B0603020202020204" pitchFamily="34" charset="0"/>
                  <a:ea typeface="+mn-ea"/>
                  <a:cs typeface="+mn-cs"/>
                </a:rPr>
                <a:t>Pervasive</a:t>
              </a:r>
            </a:p>
            <a:p>
              <a:pPr marL="0" marR="0" lvl="0" indent="0" defTabSz="457200" rtl="0" eaLnBrk="1" fontAlgn="base" latinLnBrk="0" hangingPunct="1">
                <a:lnSpc>
                  <a:spcPct val="90000"/>
                </a:lnSpc>
                <a:spcBef>
                  <a:spcPct val="0"/>
                </a:spcBef>
                <a:spcAft>
                  <a:spcPct val="0"/>
                </a:spcAft>
                <a:buClrTx/>
                <a:buSzTx/>
                <a:buFontTx/>
                <a:buNone/>
                <a:tabLst/>
                <a:defRPr/>
              </a:pPr>
              <a:r>
                <a:rPr kumimoji="0" lang="en-US" sz="1600" b="1" i="0" u="none" strike="noStrike" kern="1200" cap="none" spc="0" normalizeH="0" baseline="0" noProof="0" dirty="0">
                  <a:ln>
                    <a:noFill/>
                  </a:ln>
                  <a:solidFill>
                    <a:schemeClr val="tx1">
                      <a:lumMod val="50000"/>
                    </a:schemeClr>
                  </a:solidFill>
                  <a:effectLst/>
                  <a:uLnTx/>
                  <a:uFillTx/>
                  <a:latin typeface="Trebuchet MS" panose="020B0603020202020204" pitchFamily="34" charset="0"/>
                  <a:ea typeface="+mn-ea"/>
                  <a:cs typeface="+mn-cs"/>
                </a:rPr>
                <a:t>Gaming</a:t>
              </a:r>
            </a:p>
            <a:p>
              <a:pPr marL="0" marR="0" lvl="0" indent="0" defTabSz="457200" rtl="0" eaLnBrk="1" fontAlgn="base" latinLnBrk="0" hangingPunct="1">
                <a:lnSpc>
                  <a:spcPct val="90000"/>
                </a:lnSpc>
                <a:spcBef>
                  <a:spcPct val="0"/>
                </a:spcBef>
                <a:spcAft>
                  <a:spcPct val="0"/>
                </a:spcAft>
                <a:buClrTx/>
                <a:buSzTx/>
                <a:buFontTx/>
                <a:buNone/>
                <a:tabLst/>
                <a:defRPr/>
              </a:pPr>
              <a:r>
                <a:rPr lang="en-US" sz="1600" dirty="0">
                  <a:solidFill>
                    <a:schemeClr val="tx1">
                      <a:lumMod val="50000"/>
                    </a:schemeClr>
                  </a:solidFill>
                  <a:latin typeface="Trebuchet MS" panose="020B0603020202020204" pitchFamily="34" charset="0"/>
                </a:rPr>
                <a:t>(</a:t>
              </a:r>
              <a:r>
                <a:rPr lang="en-US" sz="1600" i="1" dirty="0">
                  <a:solidFill>
                    <a:schemeClr val="tx1">
                      <a:lumMod val="50000"/>
                    </a:schemeClr>
                  </a:solidFill>
                  <a:latin typeface="Trebuchet MS" panose="020B0603020202020204" pitchFamily="34" charset="0"/>
                </a:rPr>
                <a:t>Spacewar! 4.8</a:t>
              </a:r>
              <a:r>
                <a:rPr lang="en-US" sz="1600" dirty="0">
                  <a:solidFill>
                    <a:schemeClr val="tx1">
                      <a:lumMod val="50000"/>
                    </a:schemeClr>
                  </a:solidFill>
                  <a:latin typeface="Trebuchet MS" panose="020B0603020202020204" pitchFamily="34" charset="0"/>
                </a:rPr>
                <a:t>)</a:t>
              </a:r>
              <a:endParaRPr kumimoji="0" lang="en-US" sz="1600" b="0" i="0" u="none" strike="noStrike" kern="1200" cap="none" spc="0" normalizeH="0" baseline="0" noProof="0" dirty="0">
                <a:ln>
                  <a:noFill/>
                </a:ln>
                <a:solidFill>
                  <a:schemeClr val="tx1">
                    <a:lumMod val="50000"/>
                  </a:schemeClr>
                </a:solidFill>
                <a:effectLst/>
                <a:uLnTx/>
                <a:uFillTx/>
                <a:latin typeface="Trebuchet MS" panose="020B0603020202020204" pitchFamily="34" charset="0"/>
              </a:endParaRPr>
            </a:p>
          </p:txBody>
        </p:sp>
      </p:grpSp>
    </p:spTree>
    <p:extLst>
      <p:ext uri="{BB962C8B-B14F-4D97-AF65-F5344CB8AC3E}">
        <p14:creationId xmlns:p14="http://schemas.microsoft.com/office/powerpoint/2010/main" val="3338747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A8053-6EDD-4F4B-B7EF-242C61315CE6}"/>
              </a:ext>
            </a:extLst>
          </p:cNvPr>
          <p:cNvSpPr>
            <a:spLocks noGrp="1"/>
          </p:cNvSpPr>
          <p:nvPr>
            <p:ph type="title"/>
          </p:nvPr>
        </p:nvSpPr>
        <p:spPr>
          <a:xfrm>
            <a:off x="498348" y="483477"/>
            <a:ext cx="9976104" cy="590931"/>
          </a:xfrm>
        </p:spPr>
        <p:txBody>
          <a:bodyPr/>
          <a:lstStyle/>
          <a:p>
            <a:r>
              <a:rPr lang="en-US" dirty="0">
                <a:solidFill>
                  <a:srgbClr val="92D050"/>
                </a:solidFill>
              </a:rPr>
              <a:t>2. What are the problems?</a:t>
            </a:r>
          </a:p>
        </p:txBody>
      </p:sp>
      <p:sp>
        <p:nvSpPr>
          <p:cNvPr id="6" name="Content Placeholder 5">
            <a:extLst>
              <a:ext uri="{FF2B5EF4-FFF2-40B4-BE49-F238E27FC236}">
                <a16:creationId xmlns:a16="http://schemas.microsoft.com/office/drawing/2014/main" id="{A605CD5A-AF30-AD4A-B180-5379A659F7B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699634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A8053-6EDD-4F4B-B7EF-242C61315CE6}"/>
              </a:ext>
            </a:extLst>
          </p:cNvPr>
          <p:cNvSpPr>
            <a:spLocks noGrp="1"/>
          </p:cNvSpPr>
          <p:nvPr>
            <p:ph type="title"/>
          </p:nvPr>
        </p:nvSpPr>
        <p:spPr>
          <a:xfrm>
            <a:off x="498348" y="483477"/>
            <a:ext cx="9976104" cy="590931"/>
          </a:xfrm>
        </p:spPr>
        <p:txBody>
          <a:bodyPr/>
          <a:lstStyle/>
          <a:p>
            <a:r>
              <a:rPr lang="en-US" dirty="0">
                <a:solidFill>
                  <a:srgbClr val="92D050"/>
                </a:solidFill>
              </a:rPr>
              <a:t>2. What are the problems?</a:t>
            </a:r>
          </a:p>
        </p:txBody>
      </p:sp>
      <p:sp>
        <p:nvSpPr>
          <p:cNvPr id="3" name="Content Placeholder 2">
            <a:extLst>
              <a:ext uri="{FF2B5EF4-FFF2-40B4-BE49-F238E27FC236}">
                <a16:creationId xmlns:a16="http://schemas.microsoft.com/office/drawing/2014/main" id="{783CE25F-A9CE-D149-A06B-FD04E70CB4B8}"/>
              </a:ext>
            </a:extLst>
          </p:cNvPr>
          <p:cNvSpPr>
            <a:spLocks noGrp="1"/>
          </p:cNvSpPr>
          <p:nvPr>
            <p:ph idx="1"/>
          </p:nvPr>
        </p:nvSpPr>
        <p:spPr>
          <a:xfrm>
            <a:off x="391310" y="1551706"/>
            <a:ext cx="7071808" cy="4365000"/>
          </a:xfrm>
        </p:spPr>
        <p:txBody>
          <a:bodyPr/>
          <a:lstStyle/>
          <a:p>
            <a:r>
              <a:rPr lang="en-US" sz="2400" b="1" dirty="0">
                <a:solidFill>
                  <a:schemeClr val="tx1"/>
                </a:solidFill>
              </a:rPr>
              <a:t>Scheduling</a:t>
            </a:r>
            <a:r>
              <a:rPr lang="en-US" b="1" dirty="0"/>
              <a:t> </a:t>
            </a:r>
          </a:p>
          <a:p>
            <a:r>
              <a:rPr lang="en-US" i="1" dirty="0">
                <a:solidFill>
                  <a:schemeClr val="bg2"/>
                </a:solidFill>
              </a:rPr>
              <a:t>Instruction cache, occupancy, SIMD coherence, data cache coherence, just-in-time streaming from disk</a:t>
            </a:r>
          </a:p>
          <a:p>
            <a:endParaRPr lang="en-US" sz="200" b="1" dirty="0"/>
          </a:p>
          <a:p>
            <a:r>
              <a:rPr lang="en-US" sz="2800" b="1" dirty="0">
                <a:solidFill>
                  <a:schemeClr val="tx1"/>
                </a:solidFill>
              </a:rPr>
              <a:t>Decoupling</a:t>
            </a:r>
          </a:p>
          <a:p>
            <a:r>
              <a:rPr lang="en-US" i="1" dirty="0">
                <a:solidFill>
                  <a:schemeClr val="bg2"/>
                </a:solidFill>
              </a:rPr>
              <a:t>Reuse of intermediate expensive results across paths and frames.</a:t>
            </a:r>
          </a:p>
          <a:p>
            <a:endParaRPr lang="en-US" sz="200" dirty="0"/>
          </a:p>
          <a:p>
            <a:r>
              <a:rPr lang="en-US" sz="2400" b="1" dirty="0">
                <a:solidFill>
                  <a:schemeClr val="tx1"/>
                </a:solidFill>
              </a:rPr>
              <a:t>Holistic Rendering</a:t>
            </a:r>
          </a:p>
          <a:p>
            <a:r>
              <a:rPr lang="en-US" i="1" dirty="0">
                <a:solidFill>
                  <a:schemeClr val="bg2"/>
                </a:solidFill>
              </a:rPr>
              <a:t>Cooperative perceptual QMC/MIS + many light sampling + prefiltering + denoising</a:t>
            </a:r>
            <a:endParaRPr lang="en-US" dirty="0"/>
          </a:p>
        </p:txBody>
      </p:sp>
      <p:pic>
        <p:nvPicPr>
          <p:cNvPr id="4" name="Picture 3">
            <a:extLst>
              <a:ext uri="{FF2B5EF4-FFF2-40B4-BE49-F238E27FC236}">
                <a16:creationId xmlns:a16="http://schemas.microsoft.com/office/drawing/2014/main" id="{80C8C9DB-8113-8744-A64F-3B06F1F8944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a:off x="7463118" y="1074408"/>
            <a:ext cx="3542910" cy="5097792"/>
          </a:xfrm>
          <a:prstGeom prst="rect">
            <a:avLst/>
          </a:prstGeom>
        </p:spPr>
      </p:pic>
    </p:spTree>
    <p:extLst>
      <p:ext uri="{BB962C8B-B14F-4D97-AF65-F5344CB8AC3E}">
        <p14:creationId xmlns:p14="http://schemas.microsoft.com/office/powerpoint/2010/main" val="3403110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A8053-6EDD-4F4B-B7EF-242C61315CE6}"/>
              </a:ext>
            </a:extLst>
          </p:cNvPr>
          <p:cNvSpPr>
            <a:spLocks noGrp="1"/>
          </p:cNvSpPr>
          <p:nvPr>
            <p:ph type="title"/>
          </p:nvPr>
        </p:nvSpPr>
        <p:spPr>
          <a:xfrm>
            <a:off x="498348" y="483477"/>
            <a:ext cx="9976104" cy="590931"/>
          </a:xfrm>
        </p:spPr>
        <p:txBody>
          <a:bodyPr/>
          <a:lstStyle/>
          <a:p>
            <a:r>
              <a:rPr lang="en-US" dirty="0">
                <a:solidFill>
                  <a:srgbClr val="92D050"/>
                </a:solidFill>
              </a:rPr>
              <a:t>2. What are the problems?</a:t>
            </a:r>
          </a:p>
        </p:txBody>
      </p:sp>
      <p:sp>
        <p:nvSpPr>
          <p:cNvPr id="3" name="Content Placeholder 2">
            <a:extLst>
              <a:ext uri="{FF2B5EF4-FFF2-40B4-BE49-F238E27FC236}">
                <a16:creationId xmlns:a16="http://schemas.microsoft.com/office/drawing/2014/main" id="{783CE25F-A9CE-D149-A06B-FD04E70CB4B8}"/>
              </a:ext>
            </a:extLst>
          </p:cNvPr>
          <p:cNvSpPr>
            <a:spLocks noGrp="1"/>
          </p:cNvSpPr>
          <p:nvPr>
            <p:ph idx="1"/>
          </p:nvPr>
        </p:nvSpPr>
        <p:spPr>
          <a:xfrm>
            <a:off x="391310" y="1551706"/>
            <a:ext cx="7071808" cy="4365000"/>
          </a:xfrm>
        </p:spPr>
        <p:txBody>
          <a:bodyPr/>
          <a:lstStyle/>
          <a:p>
            <a:r>
              <a:rPr lang="en-US" sz="2400" b="1" dirty="0"/>
              <a:t>Scheduling</a:t>
            </a:r>
            <a:r>
              <a:rPr lang="en-US" b="1" dirty="0"/>
              <a:t> </a:t>
            </a:r>
          </a:p>
          <a:p>
            <a:r>
              <a:rPr lang="en-US" i="1" dirty="0">
                <a:solidFill>
                  <a:schemeClr val="bg2"/>
                </a:solidFill>
              </a:rPr>
              <a:t>Instruction cache, occupancy, SIMD coherence, data cache coherence, just-in-time streaming from disk</a:t>
            </a:r>
          </a:p>
          <a:p>
            <a:endParaRPr lang="en-US" sz="200" b="1" dirty="0"/>
          </a:p>
          <a:p>
            <a:r>
              <a:rPr lang="en-US" sz="2800" b="1" dirty="0"/>
              <a:t>Decoupling</a:t>
            </a:r>
          </a:p>
          <a:p>
            <a:r>
              <a:rPr lang="en-US" i="1" dirty="0">
                <a:solidFill>
                  <a:schemeClr val="bg2"/>
                </a:solidFill>
              </a:rPr>
              <a:t>Reuse of intermediate expensive results across paths and frames.</a:t>
            </a:r>
          </a:p>
          <a:p>
            <a:endParaRPr lang="en-US" sz="200" dirty="0"/>
          </a:p>
          <a:p>
            <a:r>
              <a:rPr lang="en-US" sz="2400" b="1" dirty="0"/>
              <a:t>Holistic Rendering</a:t>
            </a:r>
          </a:p>
          <a:p>
            <a:r>
              <a:rPr lang="en-US" i="1" dirty="0">
                <a:solidFill>
                  <a:schemeClr val="bg2"/>
                </a:solidFill>
              </a:rPr>
              <a:t>Cooperative perceptual QMC/MIS + many light sampling + prefiltering + denoising</a:t>
            </a:r>
            <a:endParaRPr lang="en-US" dirty="0"/>
          </a:p>
        </p:txBody>
      </p:sp>
      <p:pic>
        <p:nvPicPr>
          <p:cNvPr id="4" name="Picture 3">
            <a:extLst>
              <a:ext uri="{FF2B5EF4-FFF2-40B4-BE49-F238E27FC236}">
                <a16:creationId xmlns:a16="http://schemas.microsoft.com/office/drawing/2014/main" id="{80C8C9DB-8113-8744-A64F-3B06F1F8944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a:off x="7463118" y="1074408"/>
            <a:ext cx="3542910" cy="5097792"/>
          </a:xfrm>
          <a:prstGeom prst="rect">
            <a:avLst/>
          </a:prstGeom>
        </p:spPr>
      </p:pic>
    </p:spTree>
    <p:extLst>
      <p:ext uri="{BB962C8B-B14F-4D97-AF65-F5344CB8AC3E}">
        <p14:creationId xmlns:p14="http://schemas.microsoft.com/office/powerpoint/2010/main" val="38294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A8053-6EDD-4F4B-B7EF-242C61315CE6}"/>
              </a:ext>
            </a:extLst>
          </p:cNvPr>
          <p:cNvSpPr>
            <a:spLocks noGrp="1"/>
          </p:cNvSpPr>
          <p:nvPr>
            <p:ph type="title"/>
          </p:nvPr>
        </p:nvSpPr>
        <p:spPr>
          <a:xfrm>
            <a:off x="498348" y="483477"/>
            <a:ext cx="9976104" cy="590931"/>
          </a:xfrm>
        </p:spPr>
        <p:txBody>
          <a:bodyPr/>
          <a:lstStyle/>
          <a:p>
            <a:r>
              <a:rPr lang="en-US" dirty="0">
                <a:solidFill>
                  <a:srgbClr val="92D050"/>
                </a:solidFill>
              </a:rPr>
              <a:t>3. How should we proceed?</a:t>
            </a:r>
          </a:p>
        </p:txBody>
      </p:sp>
      <p:sp>
        <p:nvSpPr>
          <p:cNvPr id="7" name="Content Placeholder 5">
            <a:extLst>
              <a:ext uri="{FF2B5EF4-FFF2-40B4-BE49-F238E27FC236}">
                <a16:creationId xmlns:a16="http://schemas.microsoft.com/office/drawing/2014/main" id="{6881ACA4-6D60-2245-ADC6-51C61B69FAC5}"/>
              </a:ext>
            </a:extLst>
          </p:cNvPr>
          <p:cNvSpPr txBox="1">
            <a:spLocks/>
          </p:cNvSpPr>
          <p:nvPr/>
        </p:nvSpPr>
        <p:spPr bwMode="auto">
          <a:xfrm>
            <a:off x="403412" y="1323164"/>
            <a:ext cx="10273553" cy="32891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fontAlgn="base">
              <a:lnSpc>
                <a:spcPct val="90000"/>
              </a:lnSpc>
              <a:spcBef>
                <a:spcPts val="900"/>
              </a:spcBef>
              <a:spcAft>
                <a:spcPts val="900"/>
              </a:spcAft>
              <a:buClr>
                <a:schemeClr val="bg2"/>
              </a:buClr>
              <a:buSzPct val="100000"/>
              <a:buFontTx/>
              <a:buNone/>
              <a:defRPr sz="1800" b="0">
                <a:solidFill>
                  <a:schemeClr val="bg1"/>
                </a:solidFill>
                <a:latin typeface="Trebuchet MS" pitchFamily="34" charset="0"/>
                <a:ea typeface="+mn-ea"/>
                <a:cs typeface="+mn-cs"/>
              </a:defRPr>
            </a:lvl1pPr>
            <a:lvl2pPr marL="571500" indent="0" algn="l" rtl="0" fontAlgn="base">
              <a:lnSpc>
                <a:spcPct val="90000"/>
              </a:lnSpc>
              <a:spcBef>
                <a:spcPts val="900"/>
              </a:spcBef>
              <a:spcAft>
                <a:spcPts val="900"/>
              </a:spcAft>
              <a:buClr>
                <a:schemeClr val="bg2"/>
              </a:buClr>
              <a:buSzPct val="100000"/>
              <a:buFontTx/>
              <a:buNone/>
              <a:defRPr sz="1600" b="0">
                <a:solidFill>
                  <a:schemeClr val="bg1"/>
                </a:solidFill>
                <a:latin typeface="Trebuchet MS" pitchFamily="34" charset="0"/>
              </a:defRPr>
            </a:lvl2pPr>
            <a:lvl3pPr marL="1089025" indent="0" algn="l" rtl="0" fontAlgn="base">
              <a:lnSpc>
                <a:spcPct val="90000"/>
              </a:lnSpc>
              <a:spcBef>
                <a:spcPts val="900"/>
              </a:spcBef>
              <a:spcAft>
                <a:spcPts val="900"/>
              </a:spcAft>
              <a:buClr>
                <a:schemeClr val="bg2"/>
              </a:buClr>
              <a:buSzPct val="100000"/>
              <a:buFontTx/>
              <a:buNone/>
              <a:defRPr sz="1400" b="0">
                <a:solidFill>
                  <a:schemeClr val="bg1"/>
                </a:solidFill>
                <a:latin typeface="Trebuchet MS" pitchFamily="34" charset="0"/>
              </a:defRPr>
            </a:lvl3pPr>
            <a:lvl4pPr marL="1774825" indent="-228600" algn="l" rtl="0" fontAlgn="base">
              <a:spcBef>
                <a:spcPct val="20000"/>
              </a:spcBef>
              <a:spcAft>
                <a:spcPct val="0"/>
              </a:spcAft>
              <a:buClr>
                <a:schemeClr val="bg2"/>
              </a:buClr>
              <a:buFont typeface="Wingdings" panose="05000000000000000000" pitchFamily="2" charset="2"/>
              <a:buChar char="§"/>
              <a:defRPr sz="1800">
                <a:solidFill>
                  <a:schemeClr val="tx1"/>
                </a:solidFill>
                <a:latin typeface="+mn-lt"/>
              </a:defRPr>
            </a:lvl4pPr>
            <a:lvl5pPr marL="2117725" indent="-228600" algn="l" rtl="0" fontAlgn="base">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914400">
              <a:lnSpc>
                <a:spcPct val="100000"/>
              </a:lnSpc>
            </a:pPr>
            <a:r>
              <a:rPr lang="en-US" kern="0" dirty="0"/>
              <a:t>Tackle scheduling, decoupling, and holistic rendering. Don’t hack the symptoms; attack the core</a:t>
            </a:r>
          </a:p>
        </p:txBody>
      </p:sp>
    </p:spTree>
    <p:extLst>
      <p:ext uri="{BB962C8B-B14F-4D97-AF65-F5344CB8AC3E}">
        <p14:creationId xmlns:p14="http://schemas.microsoft.com/office/powerpoint/2010/main" val="3577048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A8053-6EDD-4F4B-B7EF-242C61315CE6}"/>
              </a:ext>
            </a:extLst>
          </p:cNvPr>
          <p:cNvSpPr>
            <a:spLocks noGrp="1"/>
          </p:cNvSpPr>
          <p:nvPr>
            <p:ph type="title"/>
          </p:nvPr>
        </p:nvSpPr>
        <p:spPr>
          <a:xfrm>
            <a:off x="498348" y="483477"/>
            <a:ext cx="9976104" cy="590931"/>
          </a:xfrm>
        </p:spPr>
        <p:txBody>
          <a:bodyPr/>
          <a:lstStyle/>
          <a:p>
            <a:r>
              <a:rPr lang="en-US" dirty="0">
                <a:solidFill>
                  <a:srgbClr val="92D050"/>
                </a:solidFill>
              </a:rPr>
              <a:t>3. How should we proceed?</a:t>
            </a:r>
          </a:p>
        </p:txBody>
      </p:sp>
      <p:sp>
        <p:nvSpPr>
          <p:cNvPr id="4" name="Content Placeholder 5">
            <a:extLst>
              <a:ext uri="{FF2B5EF4-FFF2-40B4-BE49-F238E27FC236}">
                <a16:creationId xmlns:a16="http://schemas.microsoft.com/office/drawing/2014/main" id="{7B79596A-BA32-0D4D-A6EC-913FCA5F7A70}"/>
              </a:ext>
            </a:extLst>
          </p:cNvPr>
          <p:cNvSpPr txBox="1">
            <a:spLocks/>
          </p:cNvSpPr>
          <p:nvPr/>
        </p:nvSpPr>
        <p:spPr bwMode="auto">
          <a:xfrm>
            <a:off x="403412" y="1323164"/>
            <a:ext cx="10273553" cy="32891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fontAlgn="base">
              <a:lnSpc>
                <a:spcPct val="90000"/>
              </a:lnSpc>
              <a:spcBef>
                <a:spcPts val="900"/>
              </a:spcBef>
              <a:spcAft>
                <a:spcPts val="900"/>
              </a:spcAft>
              <a:buClr>
                <a:schemeClr val="bg2"/>
              </a:buClr>
              <a:buSzPct val="100000"/>
              <a:buFontTx/>
              <a:buNone/>
              <a:defRPr sz="1800" b="0">
                <a:solidFill>
                  <a:schemeClr val="bg1"/>
                </a:solidFill>
                <a:latin typeface="Trebuchet MS" pitchFamily="34" charset="0"/>
                <a:ea typeface="+mn-ea"/>
                <a:cs typeface="+mn-cs"/>
              </a:defRPr>
            </a:lvl1pPr>
            <a:lvl2pPr marL="571500" indent="0" algn="l" rtl="0" fontAlgn="base">
              <a:lnSpc>
                <a:spcPct val="90000"/>
              </a:lnSpc>
              <a:spcBef>
                <a:spcPts val="900"/>
              </a:spcBef>
              <a:spcAft>
                <a:spcPts val="900"/>
              </a:spcAft>
              <a:buClr>
                <a:schemeClr val="bg2"/>
              </a:buClr>
              <a:buSzPct val="100000"/>
              <a:buFontTx/>
              <a:buNone/>
              <a:defRPr sz="1600" b="0">
                <a:solidFill>
                  <a:schemeClr val="bg1"/>
                </a:solidFill>
                <a:latin typeface="Trebuchet MS" pitchFamily="34" charset="0"/>
              </a:defRPr>
            </a:lvl2pPr>
            <a:lvl3pPr marL="1089025" indent="0" algn="l" rtl="0" fontAlgn="base">
              <a:lnSpc>
                <a:spcPct val="90000"/>
              </a:lnSpc>
              <a:spcBef>
                <a:spcPts val="900"/>
              </a:spcBef>
              <a:spcAft>
                <a:spcPts val="900"/>
              </a:spcAft>
              <a:buClr>
                <a:schemeClr val="bg2"/>
              </a:buClr>
              <a:buSzPct val="100000"/>
              <a:buFontTx/>
              <a:buNone/>
              <a:defRPr sz="1400" b="0">
                <a:solidFill>
                  <a:schemeClr val="bg1"/>
                </a:solidFill>
                <a:latin typeface="Trebuchet MS" pitchFamily="34" charset="0"/>
              </a:defRPr>
            </a:lvl3pPr>
            <a:lvl4pPr marL="1774825" indent="-228600" algn="l" rtl="0" fontAlgn="base">
              <a:spcBef>
                <a:spcPct val="20000"/>
              </a:spcBef>
              <a:spcAft>
                <a:spcPct val="0"/>
              </a:spcAft>
              <a:buClr>
                <a:schemeClr val="bg2"/>
              </a:buClr>
              <a:buFont typeface="Wingdings" panose="05000000000000000000" pitchFamily="2" charset="2"/>
              <a:buChar char="§"/>
              <a:defRPr sz="1800">
                <a:solidFill>
                  <a:schemeClr val="tx1"/>
                </a:solidFill>
                <a:latin typeface="+mn-lt"/>
              </a:defRPr>
            </a:lvl4pPr>
            <a:lvl5pPr marL="2117725" indent="-228600" algn="l" rtl="0" fontAlgn="base">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914400">
              <a:lnSpc>
                <a:spcPct val="100000"/>
              </a:lnSpc>
            </a:pPr>
            <a:r>
              <a:rPr lang="en-US" kern="0" dirty="0"/>
              <a:t>Tackle scheduling, decoupling, and holistic rendering. Don’t hack the symptoms; attack the core</a:t>
            </a:r>
          </a:p>
          <a:p>
            <a:pPr defTabSz="914400">
              <a:lnSpc>
                <a:spcPct val="100000"/>
              </a:lnSpc>
            </a:pPr>
            <a:r>
              <a:rPr lang="en-US" kern="0" dirty="0"/>
              <a:t>See recent work by </a:t>
            </a:r>
            <a:r>
              <a:rPr lang="en-US" kern="0" dirty="0" err="1"/>
              <a:t>Heitz</a:t>
            </a:r>
            <a:r>
              <a:rPr lang="en-US" kern="0" dirty="0"/>
              <a:t>, </a:t>
            </a:r>
            <a:r>
              <a:rPr lang="en-US" kern="0" dirty="0" err="1"/>
              <a:t>Belcour</a:t>
            </a:r>
            <a:r>
              <a:rPr lang="en-US" kern="0" dirty="0"/>
              <a:t>, </a:t>
            </a:r>
            <a:r>
              <a:rPr lang="en-US" kern="0" dirty="0" err="1"/>
              <a:t>Crassin</a:t>
            </a:r>
            <a:r>
              <a:rPr lang="en-US" kern="0" dirty="0"/>
              <a:t>, </a:t>
            </a:r>
            <a:r>
              <a:rPr lang="en-US" kern="0" dirty="0" err="1"/>
              <a:t>Yuksel</a:t>
            </a:r>
            <a:r>
              <a:rPr lang="en-US" kern="0" dirty="0"/>
              <a:t>, Jarosz, </a:t>
            </a:r>
            <a:r>
              <a:rPr lang="en-US" kern="0" dirty="0" err="1"/>
              <a:t>Bitterli</a:t>
            </a:r>
            <a:r>
              <a:rPr lang="en-US" kern="0" dirty="0"/>
              <a:t>, and </a:t>
            </a:r>
            <a:r>
              <a:rPr lang="en-US" kern="0" dirty="0" err="1"/>
              <a:t>ToG</a:t>
            </a:r>
            <a:r>
              <a:rPr lang="en-US" kern="0" dirty="0"/>
              <a:t> special issue</a:t>
            </a:r>
          </a:p>
          <a:p>
            <a:pPr defTabSz="914400">
              <a:lnSpc>
                <a:spcPct val="100000"/>
              </a:lnSpc>
            </a:pPr>
            <a:r>
              <a:rPr lang="en-US" kern="0" dirty="0"/>
              <a:t>Attend production ray tracing sessions by game developers at SIGGRAPH, GTC, and GDC</a:t>
            </a:r>
          </a:p>
        </p:txBody>
      </p:sp>
      <p:pic>
        <p:nvPicPr>
          <p:cNvPr id="6" name="Picture 5">
            <a:extLst>
              <a:ext uri="{FF2B5EF4-FFF2-40B4-BE49-F238E27FC236}">
                <a16:creationId xmlns:a16="http://schemas.microsoft.com/office/drawing/2014/main" id="{E593A072-8866-964D-96FF-1A11FE50C2E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2946079"/>
            <a:ext cx="10972800" cy="3226121"/>
          </a:xfrm>
          <a:prstGeom prst="rect">
            <a:avLst/>
          </a:prstGeom>
        </p:spPr>
      </p:pic>
      <p:sp>
        <p:nvSpPr>
          <p:cNvPr id="7" name="TextBox 6">
            <a:extLst>
              <a:ext uri="{FF2B5EF4-FFF2-40B4-BE49-F238E27FC236}">
                <a16:creationId xmlns:a16="http://schemas.microsoft.com/office/drawing/2014/main" id="{C2662617-E976-7E4F-AF9B-897FF3E5F35C}"/>
              </a:ext>
            </a:extLst>
          </p:cNvPr>
          <p:cNvSpPr txBox="1"/>
          <p:nvPr/>
        </p:nvSpPr>
        <p:spPr>
          <a:xfrm>
            <a:off x="0" y="5582511"/>
            <a:ext cx="4335995" cy="4801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nSpc>
                <a:spcPct val="90000"/>
              </a:lnSpc>
            </a:pPr>
            <a:r>
              <a:rPr lang="en-US" sz="1400" dirty="0">
                <a:solidFill>
                  <a:schemeClr val="tx1"/>
                </a:solidFill>
                <a:latin typeface="Trebuchet MS" panose="020B0603020202020204" pitchFamily="34" charset="0"/>
              </a:rPr>
              <a:t>Reality versus illusion demo, Unity 2019</a:t>
            </a:r>
          </a:p>
          <a:p>
            <a:pPr>
              <a:lnSpc>
                <a:spcPct val="90000"/>
              </a:lnSpc>
            </a:pPr>
            <a:r>
              <a:rPr lang="en-US" sz="1400" dirty="0">
                <a:hlinkClick r:id="rId4"/>
              </a:rPr>
              <a:t>https://www.youtube.com/watch?v=AG7DDXwYpD0</a:t>
            </a:r>
            <a:endParaRPr lang="en-US" sz="1400" dirty="0">
              <a:solidFill>
                <a:schemeClr val="tx1"/>
              </a:solidFill>
              <a:latin typeface="Trebuchet MS" panose="020B0603020202020204" pitchFamily="34" charset="0"/>
            </a:endParaRPr>
          </a:p>
        </p:txBody>
      </p:sp>
    </p:spTree>
    <p:extLst>
      <p:ext uri="{BB962C8B-B14F-4D97-AF65-F5344CB8AC3E}">
        <p14:creationId xmlns:p14="http://schemas.microsoft.com/office/powerpoint/2010/main" val="2197786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7CD5C607-D8C9-454F-B14C-50178B18EF21}"/>
              </a:ext>
            </a:extLst>
          </p:cNvPr>
          <p:cNvSpPr/>
          <p:nvPr/>
        </p:nvSpPr>
        <p:spPr>
          <a:xfrm>
            <a:off x="-1" y="1970167"/>
            <a:ext cx="10972800" cy="3358985"/>
          </a:xfrm>
          <a:prstGeom prst="rect">
            <a:avLst/>
          </a:prstGeom>
          <a:gradFill>
            <a:gsLst>
              <a:gs pos="0">
                <a:schemeClr val="bg1">
                  <a:alpha val="0"/>
                </a:schemeClr>
              </a:gs>
              <a:gs pos="90000">
                <a:srgbClr val="000000">
                  <a:alpha val="85000"/>
                </a:srgbClr>
              </a:gs>
              <a:gs pos="10000">
                <a:schemeClr val="bg1">
                  <a:alpha val="85000"/>
                </a:schemeClr>
              </a:gs>
              <a:gs pos="100000">
                <a:schemeClr val="bg1">
                  <a:alpha val="0"/>
                </a:schemeClr>
              </a:gs>
            </a:gsLst>
            <a:lin ang="0" scaled="0"/>
          </a:gradFill>
          <a:ln w="6350">
            <a:gradFill>
              <a:gsLst>
                <a:gs pos="0">
                  <a:schemeClr val="accent4">
                    <a:lumMod val="50000"/>
                  </a:schemeClr>
                </a:gs>
                <a:gs pos="21000">
                  <a:schemeClr val="bg2">
                    <a:lumMod val="50000"/>
                  </a:schemeClr>
                </a:gs>
                <a:gs pos="29000">
                  <a:schemeClr val="accent4"/>
                </a:gs>
                <a:gs pos="100000">
                  <a:schemeClr val="accent4">
                    <a:lumMod val="5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2" name="Title 1"/>
          <p:cNvSpPr>
            <a:spLocks noGrp="1"/>
          </p:cNvSpPr>
          <p:nvPr>
            <p:ph type="title"/>
          </p:nvPr>
        </p:nvSpPr>
        <p:spPr>
          <a:xfrm>
            <a:off x="498348" y="737426"/>
            <a:ext cx="9976104" cy="590931"/>
          </a:xfrm>
        </p:spPr>
        <p:txBody>
          <a:bodyPr/>
          <a:lstStyle/>
          <a:p>
            <a:r>
              <a:rPr lang="en-US" dirty="0"/>
              <a:t>5 years to pervasive</a:t>
            </a:r>
          </a:p>
        </p:txBody>
      </p:sp>
      <p:cxnSp>
        <p:nvCxnSpPr>
          <p:cNvPr id="7" name="Straight Arrow Connector 6">
            <a:extLst>
              <a:ext uri="{FF2B5EF4-FFF2-40B4-BE49-F238E27FC236}">
                <a16:creationId xmlns:a16="http://schemas.microsoft.com/office/drawing/2014/main" id="{A5300A31-5F03-45E6-B4CC-FCC87AFBE39B}"/>
              </a:ext>
            </a:extLst>
          </p:cNvPr>
          <p:cNvCxnSpPr/>
          <p:nvPr/>
        </p:nvCxnSpPr>
        <p:spPr>
          <a:xfrm>
            <a:off x="1434932" y="2902135"/>
            <a:ext cx="0" cy="2286000"/>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ECE6F02-4307-4198-B803-6C37AADDBC28}"/>
              </a:ext>
            </a:extLst>
          </p:cNvPr>
          <p:cNvSpPr txBox="1"/>
          <p:nvPr/>
        </p:nvSpPr>
        <p:spPr>
          <a:xfrm>
            <a:off x="1094932" y="5370896"/>
            <a:ext cx="614271"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76B900"/>
                </a:solidFill>
                <a:effectLst/>
                <a:uLnTx/>
                <a:uFillTx/>
                <a:latin typeface="Trebuchet MS" panose="020B0603020202020204" pitchFamily="34" charset="0"/>
                <a:ea typeface="+mn-ea"/>
                <a:cs typeface="+mn-cs"/>
              </a:rPr>
              <a:t>1958</a:t>
            </a:r>
          </a:p>
        </p:txBody>
      </p:sp>
      <p:pic>
        <p:nvPicPr>
          <p:cNvPr id="45" name="Picture 2">
            <a:extLst>
              <a:ext uri="{FF2B5EF4-FFF2-40B4-BE49-F238E27FC236}">
                <a16:creationId xmlns:a16="http://schemas.microsoft.com/office/drawing/2014/main" id="{2342A279-3899-4DE1-841D-2D9C01133E4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670907" y="1836254"/>
            <a:ext cx="1555097" cy="1555097"/>
          </a:xfrm>
          <a:prstGeom prst="ellipse">
            <a:avLst/>
          </a:prstGeom>
          <a:ln w="9525">
            <a:solidFill>
              <a:schemeClr val="bg2">
                <a:lumMod val="75000"/>
              </a:schemeClr>
            </a:solidFill>
          </a:ln>
          <a:effectLst>
            <a:outerShdw blurRad="1524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41" name="Straight Arrow Connector 40">
            <a:extLst>
              <a:ext uri="{FF2B5EF4-FFF2-40B4-BE49-F238E27FC236}">
                <a16:creationId xmlns:a16="http://schemas.microsoft.com/office/drawing/2014/main" id="{44DAA906-2357-4527-A894-A86C7B10F661}"/>
              </a:ext>
            </a:extLst>
          </p:cNvPr>
          <p:cNvCxnSpPr/>
          <p:nvPr/>
        </p:nvCxnSpPr>
        <p:spPr>
          <a:xfrm>
            <a:off x="3993179" y="2902135"/>
            <a:ext cx="0" cy="2286000"/>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5B0555A6-C4F0-49A6-9B95-79975D911E71}"/>
              </a:ext>
            </a:extLst>
          </p:cNvPr>
          <p:cNvSpPr txBox="1"/>
          <p:nvPr/>
        </p:nvSpPr>
        <p:spPr>
          <a:xfrm>
            <a:off x="3685546" y="5370896"/>
            <a:ext cx="614271"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76B900"/>
                </a:solidFill>
                <a:effectLst/>
                <a:uLnTx/>
                <a:uFillTx/>
                <a:latin typeface="Trebuchet MS" panose="020B0603020202020204" pitchFamily="34" charset="0"/>
                <a:ea typeface="+mn-ea"/>
                <a:cs typeface="+mn-cs"/>
              </a:rPr>
              <a:t>1979</a:t>
            </a:r>
          </a:p>
        </p:txBody>
      </p:sp>
      <p:pic>
        <p:nvPicPr>
          <p:cNvPr id="46" name="Picture 45">
            <a:extLst>
              <a:ext uri="{FF2B5EF4-FFF2-40B4-BE49-F238E27FC236}">
                <a16:creationId xmlns:a16="http://schemas.microsoft.com/office/drawing/2014/main" id="{E5419A67-AFC5-4145-A73E-D425DD86F1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23953" y="2558150"/>
            <a:ext cx="1555097" cy="1555097"/>
          </a:xfrm>
          <a:prstGeom prst="ellipse">
            <a:avLst/>
          </a:prstGeom>
          <a:ln w="9525">
            <a:solidFill>
              <a:schemeClr val="bg2">
                <a:lumMod val="75000"/>
              </a:schemeClr>
            </a:solidFill>
          </a:ln>
          <a:effectLst>
            <a:outerShdw blurRad="152400" dist="38100" dir="5400000" algn="t" rotWithShape="0">
              <a:prstClr val="black">
                <a:alpha val="56000"/>
              </a:prstClr>
            </a:outerShdw>
          </a:effectLst>
        </p:spPr>
      </p:pic>
      <p:sp>
        <p:nvSpPr>
          <p:cNvPr id="38" name="TextBox 37">
            <a:extLst>
              <a:ext uri="{FF2B5EF4-FFF2-40B4-BE49-F238E27FC236}">
                <a16:creationId xmlns:a16="http://schemas.microsoft.com/office/drawing/2014/main" id="{6E622A2D-AA37-42DF-BFA7-E673EDCCBF54}"/>
              </a:ext>
            </a:extLst>
          </p:cNvPr>
          <p:cNvSpPr txBox="1"/>
          <p:nvPr/>
        </p:nvSpPr>
        <p:spPr>
          <a:xfrm>
            <a:off x="6249968" y="5370896"/>
            <a:ext cx="614271"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76B900"/>
                </a:solidFill>
                <a:effectLst/>
                <a:uLnTx/>
                <a:uFillTx/>
                <a:latin typeface="Trebuchet MS" panose="020B0603020202020204" pitchFamily="34" charset="0"/>
                <a:ea typeface="+mn-ea"/>
                <a:cs typeface="+mn-cs"/>
              </a:rPr>
              <a:t>1999</a:t>
            </a:r>
          </a:p>
        </p:txBody>
      </p:sp>
      <p:cxnSp>
        <p:nvCxnSpPr>
          <p:cNvPr id="52" name="Straight Arrow Connector 51">
            <a:extLst>
              <a:ext uri="{FF2B5EF4-FFF2-40B4-BE49-F238E27FC236}">
                <a16:creationId xmlns:a16="http://schemas.microsoft.com/office/drawing/2014/main" id="{8CA7CAF0-5995-4C6E-9D6E-3D43D135168D}"/>
              </a:ext>
            </a:extLst>
          </p:cNvPr>
          <p:cNvCxnSpPr>
            <a:cxnSpLocks/>
          </p:cNvCxnSpPr>
          <p:nvPr/>
        </p:nvCxnSpPr>
        <p:spPr>
          <a:xfrm>
            <a:off x="6587678" y="2902135"/>
            <a:ext cx="0" cy="2286000"/>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pic>
        <p:nvPicPr>
          <p:cNvPr id="47" name="Picture 46">
            <a:extLst>
              <a:ext uri="{FF2B5EF4-FFF2-40B4-BE49-F238E27FC236}">
                <a16:creationId xmlns:a16="http://schemas.microsoft.com/office/drawing/2014/main" id="{C93018E9-9F26-47AA-81F4-030ABAC9A1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03893" y="1556404"/>
            <a:ext cx="1555097" cy="1555097"/>
          </a:xfrm>
          <a:prstGeom prst="ellipse">
            <a:avLst/>
          </a:prstGeom>
          <a:ln w="9525">
            <a:solidFill>
              <a:schemeClr val="bg2">
                <a:lumMod val="75000"/>
              </a:schemeClr>
            </a:solidFill>
          </a:ln>
          <a:effectLst>
            <a:outerShdw blurRad="152400" dist="38100" dir="5400000" algn="t" rotWithShape="0">
              <a:prstClr val="black">
                <a:alpha val="56000"/>
              </a:prstClr>
            </a:outerShdw>
          </a:effectLst>
        </p:spPr>
      </p:pic>
      <p:sp>
        <p:nvSpPr>
          <p:cNvPr id="40" name="TextBox 39">
            <a:extLst>
              <a:ext uri="{FF2B5EF4-FFF2-40B4-BE49-F238E27FC236}">
                <a16:creationId xmlns:a16="http://schemas.microsoft.com/office/drawing/2014/main" id="{353E8075-00AD-4885-8897-9EB32A8F81C7}"/>
              </a:ext>
            </a:extLst>
          </p:cNvPr>
          <p:cNvSpPr txBox="1"/>
          <p:nvPr/>
        </p:nvSpPr>
        <p:spPr>
          <a:xfrm>
            <a:off x="8835747" y="5370896"/>
            <a:ext cx="614271"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76B900"/>
                </a:solidFill>
                <a:effectLst/>
                <a:uLnTx/>
                <a:uFillTx/>
                <a:latin typeface="Trebuchet MS" panose="020B0603020202020204" pitchFamily="34" charset="0"/>
                <a:ea typeface="+mn-ea"/>
                <a:cs typeface="+mn-cs"/>
              </a:rPr>
              <a:t>2018</a:t>
            </a:r>
          </a:p>
        </p:txBody>
      </p:sp>
      <p:cxnSp>
        <p:nvCxnSpPr>
          <p:cNvPr id="58" name="Straight Arrow Connector 57">
            <a:extLst>
              <a:ext uri="{FF2B5EF4-FFF2-40B4-BE49-F238E27FC236}">
                <a16:creationId xmlns:a16="http://schemas.microsoft.com/office/drawing/2014/main" id="{0B0FE729-1E06-4D04-9168-45C1C3399BE6}"/>
              </a:ext>
            </a:extLst>
          </p:cNvPr>
          <p:cNvCxnSpPr/>
          <p:nvPr/>
        </p:nvCxnSpPr>
        <p:spPr>
          <a:xfrm>
            <a:off x="9131839" y="2902135"/>
            <a:ext cx="0" cy="2286000"/>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0A530A8B-C12C-4364-8F89-B8E4D4A9A44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70385" y="1970166"/>
            <a:ext cx="1555097" cy="1555097"/>
          </a:xfrm>
          <a:prstGeom prst="ellipse">
            <a:avLst/>
          </a:prstGeom>
          <a:ln w="9525">
            <a:solidFill>
              <a:schemeClr val="bg2">
                <a:lumMod val="75000"/>
              </a:schemeClr>
            </a:solidFill>
          </a:ln>
          <a:effectLst>
            <a:outerShdw blurRad="152400" dist="38100" dir="5400000" algn="t" rotWithShape="0">
              <a:prstClr val="black">
                <a:alpha val="56000"/>
              </a:prstClr>
            </a:outerShdw>
          </a:effectLst>
        </p:spPr>
      </p:pic>
      <p:sp>
        <p:nvSpPr>
          <p:cNvPr id="15" name="Rectangle 14">
            <a:extLst>
              <a:ext uri="{FF2B5EF4-FFF2-40B4-BE49-F238E27FC236}">
                <a16:creationId xmlns:a16="http://schemas.microsoft.com/office/drawing/2014/main" id="{190452DC-2F10-4B87-BBCC-5D5CD0824836}"/>
              </a:ext>
            </a:extLst>
          </p:cNvPr>
          <p:cNvSpPr/>
          <p:nvPr/>
        </p:nvSpPr>
        <p:spPr>
          <a:xfrm>
            <a:off x="3341802" y="4206839"/>
            <a:ext cx="1325599" cy="403991"/>
          </a:xfrm>
          <a:prstGeom prst="rect">
            <a:avLst/>
          </a:prstGeom>
          <a:solidFill>
            <a:schemeClr val="bg1">
              <a:lumMod val="75000"/>
              <a:lumOff val="25000"/>
              <a:alpha val="87000"/>
            </a:schemeClr>
          </a:solidFill>
          <a:ln w="9525">
            <a:gradFill>
              <a:gsLst>
                <a:gs pos="12000">
                  <a:schemeClr val="bg1">
                    <a:lumMod val="65000"/>
                    <a:lumOff val="35000"/>
                  </a:schemeClr>
                </a:gs>
                <a:gs pos="19000">
                  <a:schemeClr val="bg1">
                    <a:lumMod val="75000"/>
                    <a:lumOff val="25000"/>
                  </a:schemeClr>
                </a:gs>
                <a:gs pos="0">
                  <a:schemeClr val="bg1">
                    <a:lumMod val="75000"/>
                    <a:lumOff val="25000"/>
                  </a:schemeClr>
                </a:gs>
                <a:gs pos="74000">
                  <a:schemeClr val="bg1">
                    <a:lumMod val="85000"/>
                    <a:lumOff val="15000"/>
                  </a:schemeClr>
                </a:gs>
                <a:gs pos="83000">
                  <a:schemeClr val="bg1">
                    <a:lumMod val="75000"/>
                    <a:lumOff val="25000"/>
                  </a:schemeClr>
                </a:gs>
                <a:gs pos="100000">
                  <a:schemeClr val="accent4"/>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First Gaming PC:</a:t>
            </a:r>
          </a:p>
          <a:p>
            <a:pPr marL="0" marR="0" lvl="0" indent="0" algn="ctr" defTabSz="457200" rtl="0" eaLnBrk="1" fontAlgn="base" latinLnBrk="0" hangingPunct="1">
              <a:lnSpc>
                <a:spcPct val="90000"/>
              </a:lnSpc>
              <a:spcBef>
                <a:spcPct val="0"/>
              </a:spcBef>
              <a:spcAft>
                <a:spcPct val="0"/>
              </a:spcAft>
              <a:buClrTx/>
              <a:buSzTx/>
              <a:buFontTx/>
              <a:buNone/>
              <a:tabLst/>
              <a:defRPr/>
            </a:pPr>
            <a:r>
              <a:rPr lang="en-US" sz="1200" b="1" dirty="0">
                <a:solidFill>
                  <a:srgbClr val="FFFFFF"/>
                </a:solidFill>
                <a:latin typeface="Trebuchet MS" panose="020B0603020202020204" pitchFamily="34" charset="0"/>
              </a:rPr>
              <a:t>Atari 800</a:t>
            </a:r>
            <a:endParaRPr kumimoji="0" lang="en-US" sz="1200" b="1"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p:txBody>
      </p:sp>
      <p:sp>
        <p:nvSpPr>
          <p:cNvPr id="50" name="Rectangle 49">
            <a:extLst>
              <a:ext uri="{FF2B5EF4-FFF2-40B4-BE49-F238E27FC236}">
                <a16:creationId xmlns:a16="http://schemas.microsoft.com/office/drawing/2014/main" id="{002BDC68-2EDB-477C-A3D5-490117D2C4CF}"/>
              </a:ext>
            </a:extLst>
          </p:cNvPr>
          <p:cNvSpPr/>
          <p:nvPr/>
        </p:nvSpPr>
        <p:spPr>
          <a:xfrm>
            <a:off x="5926576" y="3207298"/>
            <a:ext cx="1325599" cy="403991"/>
          </a:xfrm>
          <a:prstGeom prst="rect">
            <a:avLst/>
          </a:prstGeom>
          <a:solidFill>
            <a:schemeClr val="bg1">
              <a:lumMod val="75000"/>
              <a:lumOff val="25000"/>
              <a:alpha val="87000"/>
            </a:schemeClr>
          </a:solidFill>
          <a:ln w="9525">
            <a:gradFill>
              <a:gsLst>
                <a:gs pos="12000">
                  <a:schemeClr val="bg1">
                    <a:lumMod val="65000"/>
                    <a:lumOff val="35000"/>
                  </a:schemeClr>
                </a:gs>
                <a:gs pos="19000">
                  <a:schemeClr val="bg1">
                    <a:lumMod val="75000"/>
                    <a:lumOff val="25000"/>
                  </a:schemeClr>
                </a:gs>
                <a:gs pos="0">
                  <a:schemeClr val="bg1">
                    <a:lumMod val="75000"/>
                    <a:lumOff val="25000"/>
                  </a:schemeClr>
                </a:gs>
                <a:gs pos="74000">
                  <a:schemeClr val="bg1">
                    <a:lumMod val="85000"/>
                    <a:lumOff val="15000"/>
                  </a:schemeClr>
                </a:gs>
                <a:gs pos="83000">
                  <a:schemeClr val="bg1">
                    <a:lumMod val="75000"/>
                    <a:lumOff val="25000"/>
                  </a:schemeClr>
                </a:gs>
                <a:gs pos="100000">
                  <a:schemeClr val="accent4"/>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First GPU:</a:t>
            </a:r>
          </a:p>
          <a:p>
            <a:pPr marL="0" marR="0" lvl="0" indent="0" algn="ctr" defTabSz="457200" rtl="0" eaLnBrk="1" fontAlgn="base" latinLnBrk="0" hangingPunct="1">
              <a:lnSpc>
                <a:spcPct val="90000"/>
              </a:lnSpc>
              <a:spcBef>
                <a:spcPct val="0"/>
              </a:spcBef>
              <a:spcAft>
                <a:spcPct val="0"/>
              </a:spcAft>
              <a:buClrTx/>
              <a:buSzTx/>
              <a:buFontTx/>
              <a:buNone/>
              <a:tabLst/>
              <a:defRPr/>
            </a:pPr>
            <a:r>
              <a:rPr lang="en-US" sz="1200" b="1" dirty="0">
                <a:solidFill>
                  <a:srgbClr val="FFFFFF"/>
                </a:solidFill>
                <a:latin typeface="Trebuchet MS" panose="020B0603020202020204" pitchFamily="34" charset="0"/>
              </a:rPr>
              <a:t>GeForce 256</a:t>
            </a:r>
            <a:endParaRPr kumimoji="0" lang="en-US" sz="1200" b="1"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p:txBody>
      </p:sp>
      <p:sp>
        <p:nvSpPr>
          <p:cNvPr id="62" name="Rectangle 61">
            <a:extLst>
              <a:ext uri="{FF2B5EF4-FFF2-40B4-BE49-F238E27FC236}">
                <a16:creationId xmlns:a16="http://schemas.microsoft.com/office/drawing/2014/main" id="{0308B85B-8D02-403F-A6FC-8FA8C01AB119}"/>
              </a:ext>
            </a:extLst>
          </p:cNvPr>
          <p:cNvSpPr/>
          <p:nvPr/>
        </p:nvSpPr>
        <p:spPr>
          <a:xfrm>
            <a:off x="8249959" y="3813779"/>
            <a:ext cx="1774386" cy="403991"/>
          </a:xfrm>
          <a:prstGeom prst="rect">
            <a:avLst/>
          </a:prstGeom>
          <a:solidFill>
            <a:schemeClr val="bg1">
              <a:lumMod val="75000"/>
              <a:lumOff val="25000"/>
              <a:alpha val="87000"/>
            </a:schemeClr>
          </a:solidFill>
          <a:ln w="9525">
            <a:gradFill>
              <a:gsLst>
                <a:gs pos="12000">
                  <a:schemeClr val="bg1">
                    <a:lumMod val="65000"/>
                    <a:lumOff val="35000"/>
                  </a:schemeClr>
                </a:gs>
                <a:gs pos="19000">
                  <a:schemeClr val="bg1">
                    <a:lumMod val="75000"/>
                    <a:lumOff val="25000"/>
                  </a:schemeClr>
                </a:gs>
                <a:gs pos="0">
                  <a:schemeClr val="bg1">
                    <a:lumMod val="75000"/>
                    <a:lumOff val="25000"/>
                  </a:schemeClr>
                </a:gs>
                <a:gs pos="74000">
                  <a:schemeClr val="bg1">
                    <a:lumMod val="85000"/>
                    <a:lumOff val="15000"/>
                  </a:schemeClr>
                </a:gs>
                <a:gs pos="83000">
                  <a:schemeClr val="bg1">
                    <a:lumMod val="75000"/>
                    <a:lumOff val="25000"/>
                  </a:schemeClr>
                </a:gs>
                <a:gs pos="100000">
                  <a:schemeClr val="accent4"/>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First Ray Tracing GPU:</a:t>
            </a:r>
          </a:p>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Turing</a:t>
            </a:r>
          </a:p>
        </p:txBody>
      </p:sp>
      <p:sp>
        <p:nvSpPr>
          <p:cNvPr id="64" name="Rectangle 63">
            <a:extLst>
              <a:ext uri="{FF2B5EF4-FFF2-40B4-BE49-F238E27FC236}">
                <a16:creationId xmlns:a16="http://schemas.microsoft.com/office/drawing/2014/main" id="{77217918-E754-4FB8-AD48-D7329DD9BE88}"/>
              </a:ext>
            </a:extLst>
          </p:cNvPr>
          <p:cNvSpPr/>
          <p:nvPr/>
        </p:nvSpPr>
        <p:spPr>
          <a:xfrm>
            <a:off x="657461" y="3493955"/>
            <a:ext cx="1555096" cy="403991"/>
          </a:xfrm>
          <a:prstGeom prst="rect">
            <a:avLst/>
          </a:prstGeom>
          <a:solidFill>
            <a:schemeClr val="bg1">
              <a:lumMod val="75000"/>
              <a:lumOff val="25000"/>
              <a:alpha val="87000"/>
            </a:schemeClr>
          </a:solidFill>
          <a:ln w="9525">
            <a:gradFill>
              <a:gsLst>
                <a:gs pos="12000">
                  <a:schemeClr val="bg1">
                    <a:lumMod val="65000"/>
                    <a:lumOff val="35000"/>
                  </a:schemeClr>
                </a:gs>
                <a:gs pos="19000">
                  <a:schemeClr val="bg1">
                    <a:lumMod val="75000"/>
                    <a:lumOff val="25000"/>
                  </a:schemeClr>
                </a:gs>
                <a:gs pos="0">
                  <a:schemeClr val="bg1">
                    <a:lumMod val="75000"/>
                    <a:lumOff val="25000"/>
                  </a:schemeClr>
                </a:gs>
                <a:gs pos="74000">
                  <a:schemeClr val="bg1">
                    <a:lumMod val="85000"/>
                    <a:lumOff val="15000"/>
                  </a:schemeClr>
                </a:gs>
                <a:gs pos="83000">
                  <a:schemeClr val="bg1">
                    <a:lumMod val="75000"/>
                    <a:lumOff val="25000"/>
                  </a:schemeClr>
                </a:gs>
                <a:gs pos="100000">
                  <a:schemeClr val="accent4"/>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First Video Game: </a:t>
            </a:r>
            <a:r>
              <a:rPr kumimoji="0" lang="en-US" sz="1200" b="1"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Tennis For Two</a:t>
            </a:r>
          </a:p>
        </p:txBody>
      </p:sp>
      <p:sp>
        <p:nvSpPr>
          <p:cNvPr id="66" name="Rectangle 65">
            <a:extLst>
              <a:ext uri="{FF2B5EF4-FFF2-40B4-BE49-F238E27FC236}">
                <a16:creationId xmlns:a16="http://schemas.microsoft.com/office/drawing/2014/main" id="{ECF38E2A-C7D5-44E8-808D-8195828537F7}"/>
              </a:ext>
            </a:extLst>
          </p:cNvPr>
          <p:cNvSpPr/>
          <p:nvPr/>
        </p:nvSpPr>
        <p:spPr>
          <a:xfrm>
            <a:off x="518535" y="5781717"/>
            <a:ext cx="9955918" cy="248142"/>
          </a:xfrm>
          <a:prstGeom prst="rect">
            <a:avLst/>
          </a:prstGeom>
          <a:noFill/>
          <a:ln w="25400" cap="flat" cmpd="sng" algn="ctr">
            <a:noFill/>
            <a:prstDash val="solid"/>
          </a:ln>
          <a:effectLst/>
        </p:spPr>
        <p:txBody>
          <a:bodyPr rtlCol="0" anchor="b"/>
          <a:lstStyle/>
          <a:p>
            <a:pPr lvl="0" algn="ctr" fontAlgn="auto">
              <a:lnSpc>
                <a:spcPct val="90000"/>
              </a:lnSpc>
              <a:spcBef>
                <a:spcPts val="0"/>
              </a:spcBef>
              <a:spcAft>
                <a:spcPts val="0"/>
              </a:spcAft>
              <a:defRPr/>
            </a:pPr>
            <a:r>
              <a:rPr kumimoji="0" lang="en-US" sz="800" b="0" i="1" u="none" strike="noStrike" kern="0" cap="none" spc="0" normalizeH="0" baseline="0" noProof="0" dirty="0">
                <a:ln>
                  <a:noFill/>
                </a:ln>
                <a:solidFill>
                  <a:srgbClr val="6E6E6E"/>
                </a:solidFill>
                <a:effectLst/>
                <a:uLnTx/>
                <a:uFillTx/>
                <a:latin typeface="Trebuchet MS"/>
                <a:ea typeface="MS PGothic" pitchFamily="34" charset="-128"/>
                <a:cs typeface="+mn-cs"/>
              </a:rPr>
              <a:t>Source:  Computer </a:t>
            </a:r>
            <a:r>
              <a:rPr lang="en-US" sz="800" i="1" kern="0" dirty="0">
                <a:solidFill>
                  <a:srgbClr val="6E6E6E"/>
                </a:solidFill>
                <a:latin typeface="Trebuchet MS"/>
              </a:rPr>
              <a:t>History Museum http://</a:t>
            </a:r>
            <a:r>
              <a:rPr lang="en-US" sz="800" i="1" kern="0" dirty="0" err="1">
                <a:solidFill>
                  <a:srgbClr val="6E6E6E"/>
                </a:solidFill>
                <a:latin typeface="Trebuchet MS"/>
              </a:rPr>
              <a:t>www.computerhistory.org</a:t>
            </a:r>
            <a:r>
              <a:rPr lang="en-US" sz="800" i="1" kern="0" dirty="0">
                <a:solidFill>
                  <a:srgbClr val="6E6E6E"/>
                </a:solidFill>
                <a:latin typeface="Trebuchet MS"/>
              </a:rPr>
              <a:t>/</a:t>
            </a:r>
            <a:endParaRPr kumimoji="0" lang="en-US" sz="800" b="0" i="1" u="none" strike="noStrike" kern="0" cap="none" spc="0" normalizeH="0" baseline="0" noProof="0" dirty="0">
              <a:ln>
                <a:noFill/>
              </a:ln>
              <a:solidFill>
                <a:srgbClr val="6E6E6E"/>
              </a:solidFill>
              <a:effectLst/>
              <a:uLnTx/>
              <a:uFillTx/>
              <a:latin typeface="Trebuchet MS"/>
              <a:ea typeface="MS PGothic" pitchFamily="34" charset="-128"/>
              <a:cs typeface="+mn-cs"/>
            </a:endParaRPr>
          </a:p>
        </p:txBody>
      </p:sp>
      <p:sp>
        <p:nvSpPr>
          <p:cNvPr id="28" name="Oval 27">
            <a:extLst>
              <a:ext uri="{FF2B5EF4-FFF2-40B4-BE49-F238E27FC236}">
                <a16:creationId xmlns:a16="http://schemas.microsoft.com/office/drawing/2014/main" id="{B823A7BB-3567-4939-840D-5E0C5CA3B540}"/>
              </a:ext>
            </a:extLst>
          </p:cNvPr>
          <p:cNvSpPr/>
          <p:nvPr/>
        </p:nvSpPr>
        <p:spPr>
          <a:xfrm>
            <a:off x="1401997" y="5283488"/>
            <a:ext cx="73152" cy="731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29" name="Oval 28">
            <a:extLst>
              <a:ext uri="{FF2B5EF4-FFF2-40B4-BE49-F238E27FC236}">
                <a16:creationId xmlns:a16="http://schemas.microsoft.com/office/drawing/2014/main" id="{1E6A8D55-3E70-49FA-9EF6-AB93ED21D5E4}"/>
              </a:ext>
            </a:extLst>
          </p:cNvPr>
          <p:cNvSpPr/>
          <p:nvPr/>
        </p:nvSpPr>
        <p:spPr>
          <a:xfrm>
            <a:off x="3954117" y="5283488"/>
            <a:ext cx="73152" cy="731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32" name="Oval 31">
            <a:extLst>
              <a:ext uri="{FF2B5EF4-FFF2-40B4-BE49-F238E27FC236}">
                <a16:creationId xmlns:a16="http://schemas.microsoft.com/office/drawing/2014/main" id="{8EA3616F-D4F6-45F5-B431-46FE0E636300}"/>
              </a:ext>
            </a:extLst>
          </p:cNvPr>
          <p:cNvSpPr/>
          <p:nvPr/>
        </p:nvSpPr>
        <p:spPr>
          <a:xfrm>
            <a:off x="6551903" y="5286781"/>
            <a:ext cx="73152" cy="731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sp>
        <p:nvSpPr>
          <p:cNvPr id="33" name="Oval 32">
            <a:extLst>
              <a:ext uri="{FF2B5EF4-FFF2-40B4-BE49-F238E27FC236}">
                <a16:creationId xmlns:a16="http://schemas.microsoft.com/office/drawing/2014/main" id="{8FDEEB77-85CB-4C43-BE67-6A411C02E343}"/>
              </a:ext>
            </a:extLst>
          </p:cNvPr>
          <p:cNvSpPr/>
          <p:nvPr/>
        </p:nvSpPr>
        <p:spPr>
          <a:xfrm>
            <a:off x="9095111" y="5283488"/>
            <a:ext cx="73152" cy="731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a typeface="+mn-ea"/>
              <a:cs typeface="+mn-cs"/>
            </a:endParaRPr>
          </a:p>
        </p:txBody>
      </p:sp>
      <p:cxnSp>
        <p:nvCxnSpPr>
          <p:cNvPr id="34" name="Straight Connector 33">
            <a:extLst>
              <a:ext uri="{FF2B5EF4-FFF2-40B4-BE49-F238E27FC236}">
                <a16:creationId xmlns:a16="http://schemas.microsoft.com/office/drawing/2014/main" id="{692EFDB7-85C5-4491-B33D-0940F07C046F}"/>
              </a:ext>
            </a:extLst>
          </p:cNvPr>
          <p:cNvCxnSpPr>
            <a:cxnSpLocks/>
          </p:cNvCxnSpPr>
          <p:nvPr/>
        </p:nvCxnSpPr>
        <p:spPr>
          <a:xfrm flipV="1">
            <a:off x="0" y="5314269"/>
            <a:ext cx="10972799" cy="14883"/>
          </a:xfrm>
          <a:prstGeom prst="line">
            <a:avLst/>
          </a:prstGeom>
          <a:ln w="12700">
            <a:gradFill>
              <a:gsLst>
                <a:gs pos="0">
                  <a:schemeClr val="bg2">
                    <a:lumMod val="75000"/>
                    <a:alpha val="0"/>
                  </a:schemeClr>
                </a:gs>
                <a:gs pos="16000">
                  <a:schemeClr val="bg2">
                    <a:lumMod val="75000"/>
                  </a:schemeClr>
                </a:gs>
                <a:gs pos="88000">
                  <a:schemeClr val="bg2">
                    <a:lumMod val="75000"/>
                  </a:schemeClr>
                </a:gs>
                <a:gs pos="100000">
                  <a:schemeClr val="bg2">
                    <a:lumMod val="75000"/>
                    <a:alpha val="0"/>
                  </a:schemeClr>
                </a:gs>
              </a:gsLst>
              <a:lin ang="0" scaled="0"/>
            </a:gra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E7C40258-77B4-1C47-835F-8EDC51377C48}"/>
              </a:ext>
            </a:extLst>
          </p:cNvPr>
          <p:cNvGrpSpPr/>
          <p:nvPr/>
        </p:nvGrpSpPr>
        <p:grpSpPr>
          <a:xfrm>
            <a:off x="6963013" y="4561231"/>
            <a:ext cx="1693081" cy="1105934"/>
            <a:chOff x="6963013" y="4561231"/>
            <a:chExt cx="1693081" cy="1105934"/>
          </a:xfrm>
        </p:grpSpPr>
        <p:sp>
          <p:nvSpPr>
            <p:cNvPr id="31" name="TextBox 30">
              <a:extLst>
                <a:ext uri="{FF2B5EF4-FFF2-40B4-BE49-F238E27FC236}">
                  <a16:creationId xmlns:a16="http://schemas.microsoft.com/office/drawing/2014/main" id="{532F098B-0DF8-4A42-B6EC-448DDCCD89D3}"/>
                </a:ext>
              </a:extLst>
            </p:cNvPr>
            <p:cNvSpPr txBox="1"/>
            <p:nvPr/>
          </p:nvSpPr>
          <p:spPr>
            <a:xfrm>
              <a:off x="6972842" y="4561231"/>
              <a:ext cx="1683252" cy="7571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defTabSz="4572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Pervasive</a:t>
              </a:r>
            </a:p>
            <a:p>
              <a:pPr marL="0" marR="0" lvl="0" indent="0" defTabSz="457200" rtl="0" eaLnBrk="1" fontAlgn="base" latinLnBrk="0" hangingPunct="1">
                <a:lnSpc>
                  <a:spcPct val="90000"/>
                </a:lnSpc>
                <a:spcBef>
                  <a:spcPct val="0"/>
                </a:spcBef>
                <a:spcAft>
                  <a:spcPct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GPU</a:t>
              </a:r>
            </a:p>
            <a:p>
              <a:pPr marL="0" marR="0" lvl="0" indent="0" defTabSz="457200" rtl="0" eaLnBrk="1" fontAlgn="base" latinLnBrk="0" hangingPunct="1">
                <a:lnSpc>
                  <a:spcPct val="90000"/>
                </a:lnSpc>
                <a:spcBef>
                  <a:spcPct val="0"/>
                </a:spcBef>
                <a:spcAft>
                  <a:spcPct val="0"/>
                </a:spcAft>
                <a:buClrTx/>
                <a:buSzTx/>
                <a:buFontTx/>
                <a:buNone/>
                <a:tabLst/>
                <a:defRPr/>
              </a:pPr>
              <a:r>
                <a:rPr lang="en-US" sz="1600" dirty="0">
                  <a:solidFill>
                    <a:schemeClr val="tx1"/>
                  </a:solidFill>
                  <a:latin typeface="Trebuchet MS" panose="020B0603020202020204" pitchFamily="34" charset="0"/>
                </a:rPr>
                <a:t>(</a:t>
              </a:r>
              <a:r>
                <a:rPr lang="en-US" sz="1600" i="1" dirty="0">
                  <a:solidFill>
                    <a:schemeClr val="tx1"/>
                  </a:solidFill>
                  <a:latin typeface="Trebuchet MS" panose="020B0603020202020204" pitchFamily="34" charset="0"/>
                </a:rPr>
                <a:t>Doom 3</a:t>
              </a:r>
              <a:r>
                <a:rPr lang="en-US" sz="1600" dirty="0">
                  <a:solidFill>
                    <a:schemeClr val="tx1"/>
                  </a:solidFill>
                  <a:latin typeface="Trebuchet MS" panose="020B0603020202020204" pitchFamily="34" charset="0"/>
                </a:rPr>
                <a:t>)</a:t>
              </a:r>
              <a:endParaRPr kumimoji="0" lang="en-US" sz="1600" b="0" i="0" u="none" strike="noStrike" kern="1200" cap="none" spc="0" normalizeH="0" baseline="0" noProof="0" dirty="0">
                <a:ln>
                  <a:noFill/>
                </a:ln>
                <a:solidFill>
                  <a:schemeClr val="tx1"/>
                </a:solidFill>
                <a:effectLst/>
                <a:uLnTx/>
                <a:uFillTx/>
                <a:latin typeface="Trebuchet MS" panose="020B0603020202020204" pitchFamily="34" charset="0"/>
              </a:endParaRPr>
            </a:p>
          </p:txBody>
        </p:sp>
        <p:sp>
          <p:nvSpPr>
            <p:cNvPr id="42" name="TextBox 41">
              <a:extLst>
                <a:ext uri="{FF2B5EF4-FFF2-40B4-BE49-F238E27FC236}">
                  <a16:creationId xmlns:a16="http://schemas.microsoft.com/office/drawing/2014/main" id="{FC6CA6D9-F244-0F40-8927-B5C62CBF0727}"/>
                </a:ext>
              </a:extLst>
            </p:cNvPr>
            <p:cNvSpPr txBox="1"/>
            <p:nvPr/>
          </p:nvSpPr>
          <p:spPr>
            <a:xfrm>
              <a:off x="6963013" y="5353233"/>
              <a:ext cx="614271"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2004</a:t>
              </a:r>
            </a:p>
          </p:txBody>
        </p:sp>
      </p:grpSp>
      <p:grpSp>
        <p:nvGrpSpPr>
          <p:cNvPr id="6" name="Group 5">
            <a:extLst>
              <a:ext uri="{FF2B5EF4-FFF2-40B4-BE49-F238E27FC236}">
                <a16:creationId xmlns:a16="http://schemas.microsoft.com/office/drawing/2014/main" id="{A9EB8FEB-838A-2840-B4DE-BE43315C497C}"/>
              </a:ext>
            </a:extLst>
          </p:cNvPr>
          <p:cNvGrpSpPr/>
          <p:nvPr/>
        </p:nvGrpSpPr>
        <p:grpSpPr>
          <a:xfrm>
            <a:off x="9450415" y="4561231"/>
            <a:ext cx="1725932" cy="1118080"/>
            <a:chOff x="9450415" y="4561231"/>
            <a:chExt cx="1725932" cy="1118080"/>
          </a:xfrm>
        </p:grpSpPr>
        <p:sp>
          <p:nvSpPr>
            <p:cNvPr id="27" name="TextBox 26">
              <a:extLst>
                <a:ext uri="{FF2B5EF4-FFF2-40B4-BE49-F238E27FC236}">
                  <a16:creationId xmlns:a16="http://schemas.microsoft.com/office/drawing/2014/main" id="{5E747893-AF6F-AB4E-825F-C0B5C93951CC}"/>
                </a:ext>
              </a:extLst>
            </p:cNvPr>
            <p:cNvSpPr txBox="1"/>
            <p:nvPr/>
          </p:nvSpPr>
          <p:spPr>
            <a:xfrm>
              <a:off x="9493095" y="4561231"/>
              <a:ext cx="1683252" cy="5355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defTabSz="457200" rtl="0" eaLnBrk="1" fontAlgn="base" latinLnBrk="0" hangingPunct="1">
                <a:lnSpc>
                  <a:spcPct val="90000"/>
                </a:lnSpc>
                <a:spcBef>
                  <a:spcPct val="0"/>
                </a:spcBef>
                <a:spcAft>
                  <a:spcPct val="0"/>
                </a:spcAft>
                <a:buClrTx/>
                <a:buSzTx/>
                <a:buFontTx/>
                <a:buNone/>
                <a:tabLst/>
                <a:defRPr/>
              </a:pPr>
              <a:r>
                <a:rPr kumimoji="0" lang="en-US" sz="1600" b="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Pervasive</a:t>
              </a:r>
            </a:p>
            <a:p>
              <a:pPr marL="0" marR="0" lvl="0" indent="0" defTabSz="457200" rtl="0" eaLnBrk="1" fontAlgn="base" latinLnBrk="0" hangingPunct="1">
                <a:lnSpc>
                  <a:spcPct val="90000"/>
                </a:lnSpc>
                <a:spcBef>
                  <a:spcPct val="0"/>
                </a:spcBef>
                <a:spcAft>
                  <a:spcPct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Ray Tracing</a:t>
              </a:r>
            </a:p>
          </p:txBody>
        </p:sp>
        <p:sp>
          <p:nvSpPr>
            <p:cNvPr id="43" name="TextBox 42">
              <a:extLst>
                <a:ext uri="{FF2B5EF4-FFF2-40B4-BE49-F238E27FC236}">
                  <a16:creationId xmlns:a16="http://schemas.microsoft.com/office/drawing/2014/main" id="{F853B1AD-3C6F-794E-BA88-2902BEBC7249}"/>
                </a:ext>
              </a:extLst>
            </p:cNvPr>
            <p:cNvSpPr txBox="1"/>
            <p:nvPr/>
          </p:nvSpPr>
          <p:spPr>
            <a:xfrm>
              <a:off x="9450415" y="5365379"/>
              <a:ext cx="614271"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2023</a:t>
              </a:r>
            </a:p>
          </p:txBody>
        </p:sp>
      </p:grpSp>
      <p:grpSp>
        <p:nvGrpSpPr>
          <p:cNvPr id="4" name="Group 3">
            <a:extLst>
              <a:ext uri="{FF2B5EF4-FFF2-40B4-BE49-F238E27FC236}">
                <a16:creationId xmlns:a16="http://schemas.microsoft.com/office/drawing/2014/main" id="{BB0CA3CC-39FC-B241-A345-B1E4F487577F}"/>
              </a:ext>
            </a:extLst>
          </p:cNvPr>
          <p:cNvGrpSpPr/>
          <p:nvPr/>
        </p:nvGrpSpPr>
        <p:grpSpPr>
          <a:xfrm>
            <a:off x="4295831" y="4561231"/>
            <a:ext cx="1683252" cy="1112634"/>
            <a:chOff x="4295831" y="4561231"/>
            <a:chExt cx="1683252" cy="1112634"/>
          </a:xfrm>
        </p:grpSpPr>
        <p:sp>
          <p:nvSpPr>
            <p:cNvPr id="35" name="TextBox 34">
              <a:extLst>
                <a:ext uri="{FF2B5EF4-FFF2-40B4-BE49-F238E27FC236}">
                  <a16:creationId xmlns:a16="http://schemas.microsoft.com/office/drawing/2014/main" id="{A7C4E395-2C7A-E14D-A01C-CC83451333A1}"/>
                </a:ext>
              </a:extLst>
            </p:cNvPr>
            <p:cNvSpPr txBox="1"/>
            <p:nvPr/>
          </p:nvSpPr>
          <p:spPr>
            <a:xfrm>
              <a:off x="4295831" y="4561231"/>
              <a:ext cx="1683252" cy="7571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defTabSz="4572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Pervasive</a:t>
              </a:r>
            </a:p>
            <a:p>
              <a:pPr marL="0" marR="0" lvl="0" indent="0" defTabSz="457200" rtl="0" eaLnBrk="1" fontAlgn="base" latinLnBrk="0" hangingPunct="1">
                <a:lnSpc>
                  <a:spcPct val="90000"/>
                </a:lnSpc>
                <a:spcBef>
                  <a:spcPct val="0"/>
                </a:spcBef>
                <a:spcAft>
                  <a:spcPct val="0"/>
                </a:spcAft>
                <a:buClrTx/>
                <a:buSzTx/>
                <a:buFontTx/>
                <a:buNone/>
                <a:tabLst/>
                <a:defRPr/>
              </a:pPr>
              <a:r>
                <a:rPr lang="en-US" sz="1600" b="1" dirty="0">
                  <a:solidFill>
                    <a:schemeClr val="tx1"/>
                  </a:solidFill>
                  <a:latin typeface="Trebuchet MS" panose="020B0603020202020204" pitchFamily="34" charset="0"/>
                </a:rPr>
                <a:t>Home </a:t>
              </a:r>
              <a:r>
                <a:rPr kumimoji="0" lang="en-US" sz="1600" b="1"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Gaming</a:t>
              </a:r>
            </a:p>
            <a:p>
              <a:pPr marL="0" marR="0" lvl="0" indent="0" defTabSz="457200" rtl="0" eaLnBrk="1" fontAlgn="base" latinLnBrk="0" hangingPunct="1">
                <a:lnSpc>
                  <a:spcPct val="90000"/>
                </a:lnSpc>
                <a:spcBef>
                  <a:spcPct val="0"/>
                </a:spcBef>
                <a:spcAft>
                  <a:spcPct val="0"/>
                </a:spcAft>
                <a:buClrTx/>
                <a:buSzTx/>
                <a:buFontTx/>
                <a:buNone/>
                <a:tabLst/>
                <a:defRPr/>
              </a:pPr>
              <a:r>
                <a:rPr lang="en-US" sz="1600" dirty="0">
                  <a:solidFill>
                    <a:schemeClr val="tx1"/>
                  </a:solidFill>
                  <a:latin typeface="Trebuchet MS" panose="020B0603020202020204" pitchFamily="34" charset="0"/>
                </a:rPr>
                <a:t>(NES)</a:t>
              </a:r>
              <a:endParaRPr kumimoji="0" lang="en-US" sz="1600" b="0" i="0" u="none" strike="noStrike" kern="1200" cap="none" spc="0" normalizeH="0" baseline="0" noProof="0" dirty="0">
                <a:ln>
                  <a:noFill/>
                </a:ln>
                <a:solidFill>
                  <a:schemeClr val="tx1"/>
                </a:solidFill>
                <a:effectLst/>
                <a:uLnTx/>
                <a:uFillTx/>
                <a:latin typeface="Trebuchet MS" panose="020B0603020202020204" pitchFamily="34" charset="0"/>
              </a:endParaRPr>
            </a:p>
          </p:txBody>
        </p:sp>
        <p:sp>
          <p:nvSpPr>
            <p:cNvPr id="44" name="TextBox 43">
              <a:extLst>
                <a:ext uri="{FF2B5EF4-FFF2-40B4-BE49-F238E27FC236}">
                  <a16:creationId xmlns:a16="http://schemas.microsoft.com/office/drawing/2014/main" id="{690DB16A-7A3F-9442-9B1A-91FC7C1A6873}"/>
                </a:ext>
              </a:extLst>
            </p:cNvPr>
            <p:cNvSpPr txBox="1"/>
            <p:nvPr/>
          </p:nvSpPr>
          <p:spPr>
            <a:xfrm>
              <a:off x="4304197" y="5359933"/>
              <a:ext cx="614271"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1985</a:t>
              </a:r>
            </a:p>
          </p:txBody>
        </p:sp>
      </p:grpSp>
      <p:grpSp>
        <p:nvGrpSpPr>
          <p:cNvPr id="3" name="Group 2">
            <a:extLst>
              <a:ext uri="{FF2B5EF4-FFF2-40B4-BE49-F238E27FC236}">
                <a16:creationId xmlns:a16="http://schemas.microsoft.com/office/drawing/2014/main" id="{96207A7D-7765-6142-A08C-BA722FC427A8}"/>
              </a:ext>
            </a:extLst>
          </p:cNvPr>
          <p:cNvGrpSpPr/>
          <p:nvPr/>
        </p:nvGrpSpPr>
        <p:grpSpPr>
          <a:xfrm>
            <a:off x="1807977" y="4561231"/>
            <a:ext cx="1707509" cy="1123597"/>
            <a:chOff x="1807977" y="4561231"/>
            <a:chExt cx="1707509" cy="1123597"/>
          </a:xfrm>
        </p:grpSpPr>
        <p:sp>
          <p:nvSpPr>
            <p:cNvPr id="49" name="TextBox 48">
              <a:extLst>
                <a:ext uri="{FF2B5EF4-FFF2-40B4-BE49-F238E27FC236}">
                  <a16:creationId xmlns:a16="http://schemas.microsoft.com/office/drawing/2014/main" id="{473D98B7-0779-7845-AAF2-6B48E70ED368}"/>
                </a:ext>
              </a:extLst>
            </p:cNvPr>
            <p:cNvSpPr txBox="1"/>
            <p:nvPr/>
          </p:nvSpPr>
          <p:spPr>
            <a:xfrm>
              <a:off x="1807977" y="5370896"/>
              <a:ext cx="614271"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1963</a:t>
              </a:r>
            </a:p>
          </p:txBody>
        </p:sp>
        <p:sp>
          <p:nvSpPr>
            <p:cNvPr id="51" name="TextBox 50">
              <a:extLst>
                <a:ext uri="{FF2B5EF4-FFF2-40B4-BE49-F238E27FC236}">
                  <a16:creationId xmlns:a16="http://schemas.microsoft.com/office/drawing/2014/main" id="{2509EF6D-D464-2E44-813D-95C927D1FB19}"/>
                </a:ext>
              </a:extLst>
            </p:cNvPr>
            <p:cNvSpPr txBox="1"/>
            <p:nvPr/>
          </p:nvSpPr>
          <p:spPr>
            <a:xfrm>
              <a:off x="1832234" y="4561231"/>
              <a:ext cx="1683252" cy="7571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defTabSz="4572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Pervasive</a:t>
              </a:r>
            </a:p>
            <a:p>
              <a:pPr marL="0" marR="0" lvl="0" indent="0" defTabSz="457200" rtl="0" eaLnBrk="1" fontAlgn="base" latinLnBrk="0" hangingPunct="1">
                <a:lnSpc>
                  <a:spcPct val="90000"/>
                </a:lnSpc>
                <a:spcBef>
                  <a:spcPct val="0"/>
                </a:spcBef>
                <a:spcAft>
                  <a:spcPct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Trebuchet MS" panose="020B0603020202020204" pitchFamily="34" charset="0"/>
                  <a:ea typeface="+mn-ea"/>
                  <a:cs typeface="+mn-cs"/>
                </a:rPr>
                <a:t>Gaming</a:t>
              </a:r>
            </a:p>
            <a:p>
              <a:pPr marL="0" marR="0" lvl="0" indent="0" defTabSz="457200" rtl="0" eaLnBrk="1" fontAlgn="base" latinLnBrk="0" hangingPunct="1">
                <a:lnSpc>
                  <a:spcPct val="90000"/>
                </a:lnSpc>
                <a:spcBef>
                  <a:spcPct val="0"/>
                </a:spcBef>
                <a:spcAft>
                  <a:spcPct val="0"/>
                </a:spcAft>
                <a:buClrTx/>
                <a:buSzTx/>
                <a:buFontTx/>
                <a:buNone/>
                <a:tabLst/>
                <a:defRPr/>
              </a:pPr>
              <a:r>
                <a:rPr lang="en-US" sz="1600" dirty="0">
                  <a:solidFill>
                    <a:schemeClr val="tx1"/>
                  </a:solidFill>
                  <a:latin typeface="Trebuchet MS" panose="020B0603020202020204" pitchFamily="34" charset="0"/>
                </a:rPr>
                <a:t>(</a:t>
              </a:r>
              <a:r>
                <a:rPr lang="en-US" sz="1600" i="1" dirty="0">
                  <a:solidFill>
                    <a:schemeClr val="tx1"/>
                  </a:solidFill>
                  <a:latin typeface="Trebuchet MS" panose="020B0603020202020204" pitchFamily="34" charset="0"/>
                </a:rPr>
                <a:t>Spacewar! 4.8</a:t>
              </a:r>
              <a:r>
                <a:rPr lang="en-US" sz="1600" dirty="0">
                  <a:solidFill>
                    <a:schemeClr val="tx1"/>
                  </a:solidFill>
                  <a:latin typeface="Trebuchet MS" panose="020B0603020202020204" pitchFamily="34" charset="0"/>
                </a:rPr>
                <a:t>)</a:t>
              </a:r>
              <a:endParaRPr kumimoji="0" lang="en-US" sz="1600" b="0" i="0" u="none" strike="noStrike" kern="1200" cap="none" spc="0" normalizeH="0" baseline="0" noProof="0" dirty="0">
                <a:ln>
                  <a:noFill/>
                </a:ln>
                <a:solidFill>
                  <a:schemeClr val="tx1"/>
                </a:solidFill>
                <a:effectLst/>
                <a:uLnTx/>
                <a:uFillTx/>
                <a:latin typeface="Trebuchet MS" panose="020B0603020202020204" pitchFamily="34" charset="0"/>
              </a:endParaRPr>
            </a:p>
          </p:txBody>
        </p:sp>
      </p:grpSp>
    </p:spTree>
    <p:extLst>
      <p:ext uri="{BB962C8B-B14F-4D97-AF65-F5344CB8AC3E}">
        <p14:creationId xmlns:p14="http://schemas.microsoft.com/office/powerpoint/2010/main" val="1371496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81A2EE2-300B-4842-B77E-9946FE8F75D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12722" y="2817118"/>
            <a:ext cx="2027583" cy="2866425"/>
          </a:xfrm>
          <a:prstGeom prst="rect">
            <a:avLst/>
          </a:prstGeom>
        </p:spPr>
      </p:pic>
      <p:sp>
        <p:nvSpPr>
          <p:cNvPr id="3" name="Rectangle 2">
            <a:extLst>
              <a:ext uri="{FF2B5EF4-FFF2-40B4-BE49-F238E27FC236}">
                <a16:creationId xmlns:a16="http://schemas.microsoft.com/office/drawing/2014/main" id="{2C62E449-87F4-A94C-8B1C-E70A3F21BDD8}"/>
              </a:ext>
            </a:extLst>
          </p:cNvPr>
          <p:cNvSpPr/>
          <p:nvPr/>
        </p:nvSpPr>
        <p:spPr>
          <a:xfrm>
            <a:off x="296214" y="1312854"/>
            <a:ext cx="10290220" cy="45719"/>
          </a:xfrm>
          <a:prstGeom prst="rect">
            <a:avLst/>
          </a:prstGeom>
          <a:gradFill>
            <a:gsLst>
              <a:gs pos="0">
                <a:schemeClr val="tx1"/>
              </a:gs>
              <a:gs pos="5000">
                <a:srgbClr val="92D050"/>
              </a:gs>
              <a:gs pos="95000">
                <a:srgbClr val="92D050"/>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50BEB3E-F372-CB41-8C65-36B7847744E2}"/>
              </a:ext>
            </a:extLst>
          </p:cNvPr>
          <p:cNvSpPr txBox="1"/>
          <p:nvPr/>
        </p:nvSpPr>
        <p:spPr>
          <a:xfrm>
            <a:off x="124257" y="1537055"/>
            <a:ext cx="1514828"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solidFill>
                  <a:srgbClr val="76B900"/>
                </a:solidFill>
              </a:rPr>
              <a:t>1978-1999</a:t>
            </a:r>
          </a:p>
        </p:txBody>
      </p:sp>
      <p:sp>
        <p:nvSpPr>
          <p:cNvPr id="5" name="TextBox 4">
            <a:extLst>
              <a:ext uri="{FF2B5EF4-FFF2-40B4-BE49-F238E27FC236}">
                <a16:creationId xmlns:a16="http://schemas.microsoft.com/office/drawing/2014/main" id="{A300D39D-68D2-2944-A69D-640F834EDD8C}"/>
              </a:ext>
            </a:extLst>
          </p:cNvPr>
          <p:cNvSpPr txBox="1"/>
          <p:nvPr/>
        </p:nvSpPr>
        <p:spPr>
          <a:xfrm>
            <a:off x="2102890" y="1867321"/>
            <a:ext cx="1976533"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i="1" dirty="0">
                <a:solidFill>
                  <a:schemeClr val="tx1"/>
                </a:solidFill>
              </a:rPr>
              <a:t>Raster Heroes</a:t>
            </a:r>
          </a:p>
        </p:txBody>
      </p:sp>
      <p:sp>
        <p:nvSpPr>
          <p:cNvPr id="6" name="TextBox 5">
            <a:extLst>
              <a:ext uri="{FF2B5EF4-FFF2-40B4-BE49-F238E27FC236}">
                <a16:creationId xmlns:a16="http://schemas.microsoft.com/office/drawing/2014/main" id="{28B6B277-4021-1A46-B532-9B87E1227F1F}"/>
              </a:ext>
            </a:extLst>
          </p:cNvPr>
          <p:cNvSpPr txBox="1"/>
          <p:nvPr/>
        </p:nvSpPr>
        <p:spPr>
          <a:xfrm>
            <a:off x="2274490" y="1537055"/>
            <a:ext cx="1573124"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solidFill>
                  <a:srgbClr val="76B900"/>
                </a:solidFill>
              </a:rPr>
              <a:t>2000-2018</a:t>
            </a:r>
          </a:p>
        </p:txBody>
      </p:sp>
      <p:sp>
        <p:nvSpPr>
          <p:cNvPr id="7" name="TextBox 6">
            <a:extLst>
              <a:ext uri="{FF2B5EF4-FFF2-40B4-BE49-F238E27FC236}">
                <a16:creationId xmlns:a16="http://schemas.microsoft.com/office/drawing/2014/main" id="{67CEE3EC-F5FF-484B-AEB5-FE5499A7358F}"/>
              </a:ext>
            </a:extLst>
          </p:cNvPr>
          <p:cNvSpPr txBox="1"/>
          <p:nvPr/>
        </p:nvSpPr>
        <p:spPr>
          <a:xfrm>
            <a:off x="59858" y="1867321"/>
            <a:ext cx="170758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i="1" dirty="0">
                <a:solidFill>
                  <a:schemeClr val="tx1"/>
                </a:solidFill>
              </a:rPr>
              <a:t>Antiquity</a:t>
            </a:r>
          </a:p>
        </p:txBody>
      </p:sp>
      <p:sp>
        <p:nvSpPr>
          <p:cNvPr id="8" name="TextBox 7">
            <a:extLst>
              <a:ext uri="{FF2B5EF4-FFF2-40B4-BE49-F238E27FC236}">
                <a16:creationId xmlns:a16="http://schemas.microsoft.com/office/drawing/2014/main" id="{DE8706B2-AF55-4E47-9861-85D2FA4AD014}"/>
              </a:ext>
            </a:extLst>
          </p:cNvPr>
          <p:cNvSpPr txBox="1"/>
          <p:nvPr/>
        </p:nvSpPr>
        <p:spPr>
          <a:xfrm>
            <a:off x="4483019" y="1537055"/>
            <a:ext cx="1635085"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solidFill>
                  <a:srgbClr val="76B900"/>
                </a:solidFill>
              </a:rPr>
              <a:t>2019-2023</a:t>
            </a:r>
          </a:p>
        </p:txBody>
      </p:sp>
      <p:sp>
        <p:nvSpPr>
          <p:cNvPr id="9" name="TextBox 8">
            <a:extLst>
              <a:ext uri="{FF2B5EF4-FFF2-40B4-BE49-F238E27FC236}">
                <a16:creationId xmlns:a16="http://schemas.microsoft.com/office/drawing/2014/main" id="{EAC31003-36E4-7544-8CC7-817D42032CDD}"/>
              </a:ext>
            </a:extLst>
          </p:cNvPr>
          <p:cNvSpPr txBox="1"/>
          <p:nvPr/>
        </p:nvSpPr>
        <p:spPr>
          <a:xfrm>
            <a:off x="4162205" y="1867321"/>
            <a:ext cx="2390670"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i="1" dirty="0">
                <a:solidFill>
                  <a:schemeClr val="tx1"/>
                </a:solidFill>
              </a:rPr>
              <a:t>Ray/Raster Coexist</a:t>
            </a:r>
          </a:p>
        </p:txBody>
      </p:sp>
      <p:sp>
        <p:nvSpPr>
          <p:cNvPr id="10" name="TextBox 9">
            <a:extLst>
              <a:ext uri="{FF2B5EF4-FFF2-40B4-BE49-F238E27FC236}">
                <a16:creationId xmlns:a16="http://schemas.microsoft.com/office/drawing/2014/main" id="{5D78AD33-90DF-104D-A27F-DCFFE6ADDDE1}"/>
              </a:ext>
            </a:extLst>
          </p:cNvPr>
          <p:cNvSpPr txBox="1"/>
          <p:nvPr/>
        </p:nvSpPr>
        <p:spPr>
          <a:xfrm>
            <a:off x="6817904" y="1537055"/>
            <a:ext cx="1714784"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b="1" dirty="0">
                <a:solidFill>
                  <a:srgbClr val="76B900"/>
                </a:solidFill>
              </a:rPr>
              <a:t>2024-2034</a:t>
            </a:r>
          </a:p>
        </p:txBody>
      </p:sp>
      <p:sp>
        <p:nvSpPr>
          <p:cNvPr id="11" name="TextBox 10">
            <a:extLst>
              <a:ext uri="{FF2B5EF4-FFF2-40B4-BE49-F238E27FC236}">
                <a16:creationId xmlns:a16="http://schemas.microsoft.com/office/drawing/2014/main" id="{BDE577F4-F1FF-AF41-B7E4-CCD45293AD3E}"/>
              </a:ext>
            </a:extLst>
          </p:cNvPr>
          <p:cNvSpPr txBox="1"/>
          <p:nvPr/>
        </p:nvSpPr>
        <p:spPr>
          <a:xfrm>
            <a:off x="6273537" y="1867321"/>
            <a:ext cx="2970991"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b="1" i="1" dirty="0">
                <a:solidFill>
                  <a:schemeClr val="tx1"/>
                </a:solidFill>
              </a:rPr>
              <a:t>Ray/Raster Hybrid</a:t>
            </a:r>
          </a:p>
        </p:txBody>
      </p:sp>
      <p:sp>
        <p:nvSpPr>
          <p:cNvPr id="12" name="TextBox 11">
            <a:extLst>
              <a:ext uri="{FF2B5EF4-FFF2-40B4-BE49-F238E27FC236}">
                <a16:creationId xmlns:a16="http://schemas.microsoft.com/office/drawing/2014/main" id="{95C4EF7A-1321-AC42-AE65-EEEF7401D8D4}"/>
              </a:ext>
            </a:extLst>
          </p:cNvPr>
          <p:cNvSpPr txBox="1"/>
          <p:nvPr/>
        </p:nvSpPr>
        <p:spPr>
          <a:xfrm>
            <a:off x="9103698" y="1537055"/>
            <a:ext cx="1818024"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solidFill>
                  <a:srgbClr val="76B900"/>
                </a:solidFill>
              </a:rPr>
              <a:t>Circa 2035</a:t>
            </a:r>
          </a:p>
        </p:txBody>
      </p:sp>
      <p:sp>
        <p:nvSpPr>
          <p:cNvPr id="13" name="TextBox 12">
            <a:extLst>
              <a:ext uri="{FF2B5EF4-FFF2-40B4-BE49-F238E27FC236}">
                <a16:creationId xmlns:a16="http://schemas.microsoft.com/office/drawing/2014/main" id="{98211B57-8089-EB41-9BF3-9DA2B53A3F02}"/>
              </a:ext>
            </a:extLst>
          </p:cNvPr>
          <p:cNvSpPr txBox="1"/>
          <p:nvPr/>
        </p:nvSpPr>
        <p:spPr>
          <a:xfrm>
            <a:off x="9193012" y="1867321"/>
            <a:ext cx="1689635"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i="1" dirty="0">
                <a:solidFill>
                  <a:schemeClr val="tx1"/>
                </a:solidFill>
              </a:rPr>
              <a:t>Path Tracing</a:t>
            </a:r>
          </a:p>
        </p:txBody>
      </p:sp>
      <p:sp>
        <p:nvSpPr>
          <p:cNvPr id="14" name="Triangle 13">
            <a:extLst>
              <a:ext uri="{FF2B5EF4-FFF2-40B4-BE49-F238E27FC236}">
                <a16:creationId xmlns:a16="http://schemas.microsoft.com/office/drawing/2014/main" id="{81A5E7F8-89CF-9D4B-9090-8353747C3377}"/>
              </a:ext>
            </a:extLst>
          </p:cNvPr>
          <p:cNvSpPr/>
          <p:nvPr/>
        </p:nvSpPr>
        <p:spPr>
          <a:xfrm rot="10800000">
            <a:off x="770999" y="1320245"/>
            <a:ext cx="209530" cy="180629"/>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iangle 14">
            <a:extLst>
              <a:ext uri="{FF2B5EF4-FFF2-40B4-BE49-F238E27FC236}">
                <a16:creationId xmlns:a16="http://schemas.microsoft.com/office/drawing/2014/main" id="{83CF7915-87B4-964B-8506-9E6121988751}"/>
              </a:ext>
            </a:extLst>
          </p:cNvPr>
          <p:cNvSpPr/>
          <p:nvPr/>
        </p:nvSpPr>
        <p:spPr>
          <a:xfrm rot="10800000">
            <a:off x="2960633" y="1318726"/>
            <a:ext cx="209530" cy="180629"/>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5">
            <a:extLst>
              <a:ext uri="{FF2B5EF4-FFF2-40B4-BE49-F238E27FC236}">
                <a16:creationId xmlns:a16="http://schemas.microsoft.com/office/drawing/2014/main" id="{79DF11DF-4201-0740-A5F6-AB14831DA490}"/>
              </a:ext>
            </a:extLst>
          </p:cNvPr>
          <p:cNvSpPr/>
          <p:nvPr/>
        </p:nvSpPr>
        <p:spPr>
          <a:xfrm rot="10800000">
            <a:off x="5188904" y="1317207"/>
            <a:ext cx="209530" cy="180629"/>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iangle 16">
            <a:extLst>
              <a:ext uri="{FF2B5EF4-FFF2-40B4-BE49-F238E27FC236}">
                <a16:creationId xmlns:a16="http://schemas.microsoft.com/office/drawing/2014/main" id="{1A904A34-0E0E-F343-8315-AB24147D6133}"/>
              </a:ext>
            </a:extLst>
          </p:cNvPr>
          <p:cNvSpPr/>
          <p:nvPr/>
        </p:nvSpPr>
        <p:spPr>
          <a:xfrm rot="10800000">
            <a:off x="7558844" y="1315688"/>
            <a:ext cx="209530" cy="180629"/>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iangle 17">
            <a:extLst>
              <a:ext uri="{FF2B5EF4-FFF2-40B4-BE49-F238E27FC236}">
                <a16:creationId xmlns:a16="http://schemas.microsoft.com/office/drawing/2014/main" id="{0A60F540-3948-B647-B69A-7546A415EFDD}"/>
              </a:ext>
            </a:extLst>
          </p:cNvPr>
          <p:cNvSpPr/>
          <p:nvPr/>
        </p:nvSpPr>
        <p:spPr>
          <a:xfrm rot="10800000">
            <a:off x="9761357" y="1314169"/>
            <a:ext cx="209530" cy="180629"/>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a:extLst>
              <a:ext uri="{FF2B5EF4-FFF2-40B4-BE49-F238E27FC236}">
                <a16:creationId xmlns:a16="http://schemas.microsoft.com/office/drawing/2014/main" id="{E51DC2EE-F738-2E4D-BED8-574F9C72698C}"/>
              </a:ext>
            </a:extLst>
          </p:cNvPr>
          <p:cNvSpPr/>
          <p:nvPr/>
        </p:nvSpPr>
        <p:spPr>
          <a:xfrm>
            <a:off x="4582197" y="525399"/>
            <a:ext cx="711472" cy="748186"/>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883B4F4-367C-F54C-B967-7DC9160418FF}"/>
              </a:ext>
            </a:extLst>
          </p:cNvPr>
          <p:cNvSpPr txBox="1"/>
          <p:nvPr/>
        </p:nvSpPr>
        <p:spPr>
          <a:xfrm>
            <a:off x="3632391" y="562"/>
            <a:ext cx="2638030" cy="5355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3200" b="1" dirty="0">
                <a:solidFill>
                  <a:schemeClr val="tx1"/>
                </a:solidFill>
                <a:latin typeface="Trebuchet MS" panose="020B0603020202020204" pitchFamily="34" charset="0"/>
              </a:rPr>
              <a:t>You are here</a:t>
            </a:r>
          </a:p>
        </p:txBody>
      </p:sp>
      <p:pic>
        <p:nvPicPr>
          <p:cNvPr id="2" name="Picture 1">
            <a:extLst>
              <a:ext uri="{FF2B5EF4-FFF2-40B4-BE49-F238E27FC236}">
                <a16:creationId xmlns:a16="http://schemas.microsoft.com/office/drawing/2014/main" id="{94089B6F-19EF-DD46-B14B-05626F7EA9E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657" y="2821312"/>
            <a:ext cx="1941413" cy="2867804"/>
          </a:xfrm>
          <a:prstGeom prst="rect">
            <a:avLst/>
          </a:prstGeom>
        </p:spPr>
      </p:pic>
      <p:pic>
        <p:nvPicPr>
          <p:cNvPr id="22" name="Picture 21">
            <a:extLst>
              <a:ext uri="{FF2B5EF4-FFF2-40B4-BE49-F238E27FC236}">
                <a16:creationId xmlns:a16="http://schemas.microsoft.com/office/drawing/2014/main" id="{B7B26E4F-8701-A642-A7FA-5390EA103AE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165131" y="2821312"/>
            <a:ext cx="1965405" cy="2867804"/>
          </a:xfrm>
          <a:prstGeom prst="rect">
            <a:avLst/>
          </a:prstGeom>
        </p:spPr>
      </p:pic>
      <p:sp>
        <p:nvSpPr>
          <p:cNvPr id="23" name="TextBox 22">
            <a:extLst>
              <a:ext uri="{FF2B5EF4-FFF2-40B4-BE49-F238E27FC236}">
                <a16:creationId xmlns:a16="http://schemas.microsoft.com/office/drawing/2014/main" id="{626F2C27-14FF-4E4D-B3B3-59A7C6547993}"/>
              </a:ext>
            </a:extLst>
          </p:cNvPr>
          <p:cNvSpPr txBox="1"/>
          <p:nvPr/>
        </p:nvSpPr>
        <p:spPr>
          <a:xfrm>
            <a:off x="2471536" y="5131698"/>
            <a:ext cx="1290418" cy="4801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i="1" dirty="0">
                <a:solidFill>
                  <a:schemeClr val="tx1"/>
                </a:solidFill>
              </a:rPr>
              <a:t>Control</a:t>
            </a:r>
          </a:p>
          <a:p>
            <a:pPr algn="ctr">
              <a:lnSpc>
                <a:spcPct val="90000"/>
              </a:lnSpc>
            </a:pPr>
            <a:r>
              <a:rPr lang="en-US" sz="1400" dirty="0">
                <a:solidFill>
                  <a:schemeClr val="tx1"/>
                </a:solidFill>
              </a:rPr>
              <a:t>Remedy 2019</a:t>
            </a:r>
          </a:p>
        </p:txBody>
      </p:sp>
      <p:sp>
        <p:nvSpPr>
          <p:cNvPr id="24" name="TextBox 23">
            <a:extLst>
              <a:ext uri="{FF2B5EF4-FFF2-40B4-BE49-F238E27FC236}">
                <a16:creationId xmlns:a16="http://schemas.microsoft.com/office/drawing/2014/main" id="{6DAFE62F-4D4B-E047-A9DC-FF41AEC68A50}"/>
              </a:ext>
            </a:extLst>
          </p:cNvPr>
          <p:cNvSpPr txBox="1"/>
          <p:nvPr/>
        </p:nvSpPr>
        <p:spPr>
          <a:xfrm>
            <a:off x="263256" y="5131699"/>
            <a:ext cx="1225015" cy="4801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i="1" dirty="0">
                <a:solidFill>
                  <a:schemeClr val="tx1"/>
                </a:solidFill>
              </a:rPr>
              <a:t>Battlefield V</a:t>
            </a:r>
          </a:p>
          <a:p>
            <a:pPr algn="ctr">
              <a:lnSpc>
                <a:spcPct val="90000"/>
              </a:lnSpc>
            </a:pPr>
            <a:r>
              <a:rPr lang="en-US" sz="1400" dirty="0">
                <a:solidFill>
                  <a:schemeClr val="tx1"/>
                </a:solidFill>
              </a:rPr>
              <a:t>DICE 2018</a:t>
            </a:r>
          </a:p>
        </p:txBody>
      </p:sp>
      <p:pic>
        <p:nvPicPr>
          <p:cNvPr id="25" name="Picture 24">
            <a:extLst>
              <a:ext uri="{FF2B5EF4-FFF2-40B4-BE49-F238E27FC236}">
                <a16:creationId xmlns:a16="http://schemas.microsoft.com/office/drawing/2014/main" id="{214E6FFA-4820-D74C-8C3E-5826F02818A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347597" y="2821312"/>
            <a:ext cx="2048064" cy="2862231"/>
          </a:xfrm>
          <a:prstGeom prst="rect">
            <a:avLst/>
          </a:prstGeom>
        </p:spPr>
      </p:pic>
      <p:sp>
        <p:nvSpPr>
          <p:cNvPr id="26" name="TextBox 25">
            <a:extLst>
              <a:ext uri="{FF2B5EF4-FFF2-40B4-BE49-F238E27FC236}">
                <a16:creationId xmlns:a16="http://schemas.microsoft.com/office/drawing/2014/main" id="{1678996C-4821-584F-94F1-52AA2676114E}"/>
              </a:ext>
            </a:extLst>
          </p:cNvPr>
          <p:cNvSpPr txBox="1"/>
          <p:nvPr/>
        </p:nvSpPr>
        <p:spPr>
          <a:xfrm>
            <a:off x="4582197" y="5160689"/>
            <a:ext cx="1397883" cy="4801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i="1" dirty="0">
                <a:solidFill>
                  <a:schemeClr val="tx1"/>
                </a:solidFill>
              </a:rPr>
              <a:t>Metro Exodus</a:t>
            </a:r>
          </a:p>
          <a:p>
            <a:pPr algn="ctr">
              <a:lnSpc>
                <a:spcPct val="90000"/>
              </a:lnSpc>
            </a:pPr>
            <a:r>
              <a:rPr lang="en-US" sz="1400" dirty="0">
                <a:solidFill>
                  <a:schemeClr val="tx1"/>
                </a:solidFill>
              </a:rPr>
              <a:t>4A Games 2019</a:t>
            </a:r>
          </a:p>
        </p:txBody>
      </p:sp>
      <p:sp>
        <p:nvSpPr>
          <p:cNvPr id="27" name="TextBox 26">
            <a:extLst>
              <a:ext uri="{FF2B5EF4-FFF2-40B4-BE49-F238E27FC236}">
                <a16:creationId xmlns:a16="http://schemas.microsoft.com/office/drawing/2014/main" id="{9E3FD18B-8C5A-0E47-A66E-258B5DC31683}"/>
              </a:ext>
            </a:extLst>
          </p:cNvPr>
          <p:cNvSpPr txBox="1"/>
          <p:nvPr/>
        </p:nvSpPr>
        <p:spPr>
          <a:xfrm>
            <a:off x="6462094" y="5160691"/>
            <a:ext cx="2403030" cy="4801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i="1" dirty="0">
                <a:solidFill>
                  <a:schemeClr val="tx1"/>
                </a:solidFill>
              </a:rPr>
              <a:t>Shadow of the Tomb Raider</a:t>
            </a:r>
          </a:p>
          <a:p>
            <a:pPr algn="ctr">
              <a:lnSpc>
                <a:spcPct val="90000"/>
              </a:lnSpc>
            </a:pPr>
            <a:r>
              <a:rPr lang="en-US" sz="1400" dirty="0">
                <a:solidFill>
                  <a:schemeClr val="tx1"/>
                </a:solidFill>
              </a:rPr>
              <a:t>Eidos 2018</a:t>
            </a:r>
          </a:p>
        </p:txBody>
      </p:sp>
      <p:pic>
        <p:nvPicPr>
          <p:cNvPr id="29" name="Picture 28">
            <a:extLst>
              <a:ext uri="{FF2B5EF4-FFF2-40B4-BE49-F238E27FC236}">
                <a16:creationId xmlns:a16="http://schemas.microsoft.com/office/drawing/2014/main" id="{A5E255E9-0109-E24B-9C41-A45888A0F38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857365" y="2817117"/>
            <a:ext cx="2115436" cy="2866425"/>
          </a:xfrm>
          <a:prstGeom prst="rect">
            <a:avLst/>
          </a:prstGeom>
        </p:spPr>
      </p:pic>
      <p:sp>
        <p:nvSpPr>
          <p:cNvPr id="30" name="TextBox 29">
            <a:extLst>
              <a:ext uri="{FF2B5EF4-FFF2-40B4-BE49-F238E27FC236}">
                <a16:creationId xmlns:a16="http://schemas.microsoft.com/office/drawing/2014/main" id="{C0E8069E-1172-654D-B6A9-39FF0052320C}"/>
              </a:ext>
            </a:extLst>
          </p:cNvPr>
          <p:cNvSpPr txBox="1"/>
          <p:nvPr/>
        </p:nvSpPr>
        <p:spPr>
          <a:xfrm>
            <a:off x="9220149" y="5160690"/>
            <a:ext cx="1389868" cy="4801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i="1" dirty="0">
                <a:solidFill>
                  <a:schemeClr val="tx1"/>
                </a:solidFill>
              </a:rPr>
              <a:t>Justice</a:t>
            </a:r>
          </a:p>
          <a:p>
            <a:pPr algn="ctr">
              <a:lnSpc>
                <a:spcPct val="90000"/>
              </a:lnSpc>
            </a:pPr>
            <a:r>
              <a:rPr lang="en-US" sz="1400" dirty="0">
                <a:solidFill>
                  <a:schemeClr val="tx1"/>
                </a:solidFill>
              </a:rPr>
              <a:t>Weibo 2017/19</a:t>
            </a:r>
          </a:p>
        </p:txBody>
      </p:sp>
      <p:sp>
        <p:nvSpPr>
          <p:cNvPr id="31" name="Right Brace 30">
            <a:extLst>
              <a:ext uri="{FF2B5EF4-FFF2-40B4-BE49-F238E27FC236}">
                <a16:creationId xmlns:a16="http://schemas.microsoft.com/office/drawing/2014/main" id="{C6F090A9-E6F8-2E4B-A6A1-871EFD6CF4A5}"/>
              </a:ext>
            </a:extLst>
          </p:cNvPr>
          <p:cNvSpPr/>
          <p:nvPr/>
        </p:nvSpPr>
        <p:spPr>
          <a:xfrm rot="16200000">
            <a:off x="5199031" y="-2921304"/>
            <a:ext cx="535072" cy="10832161"/>
          </a:xfrm>
          <a:prstGeom prst="rightBrace">
            <a:avLst>
              <a:gd name="adj1" fmla="val 8333"/>
              <a:gd name="adj2" fmla="val 45154"/>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Rectangle 31">
            <a:extLst>
              <a:ext uri="{FF2B5EF4-FFF2-40B4-BE49-F238E27FC236}">
                <a16:creationId xmlns:a16="http://schemas.microsoft.com/office/drawing/2014/main" id="{C3637CD4-289B-314B-A505-EB726173E477}"/>
              </a:ext>
            </a:extLst>
          </p:cNvPr>
          <p:cNvSpPr/>
          <p:nvPr/>
        </p:nvSpPr>
        <p:spPr>
          <a:xfrm>
            <a:off x="434566" y="5802868"/>
            <a:ext cx="6659592" cy="369332"/>
          </a:xfrm>
          <a:prstGeom prst="rect">
            <a:avLst/>
          </a:prstGeom>
        </p:spPr>
        <p:txBody>
          <a:bodyPr wrap="square">
            <a:spAutoFit/>
          </a:bodyPr>
          <a:lstStyle/>
          <a:p>
            <a:r>
              <a:rPr lang="en-US" dirty="0">
                <a:hlinkClick r:id="rId8"/>
              </a:rPr>
              <a:t>https://sites.google.com/view/arewedonewithraytracing</a:t>
            </a:r>
            <a:endParaRPr lang="en-US" dirty="0"/>
          </a:p>
        </p:txBody>
      </p:sp>
    </p:spTree>
    <p:extLst>
      <p:ext uri="{BB962C8B-B14F-4D97-AF65-F5344CB8AC3E}">
        <p14:creationId xmlns:p14="http://schemas.microsoft.com/office/powerpoint/2010/main" val="1995264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E7F71-5C0A-3047-80EE-1A2594740D29}"/>
              </a:ext>
            </a:extLst>
          </p:cNvPr>
          <p:cNvSpPr txBox="1">
            <a:spLocks/>
          </p:cNvSpPr>
          <p:nvPr/>
        </p:nvSpPr>
        <p:spPr>
          <a:xfrm>
            <a:off x="350432" y="651758"/>
            <a:ext cx="6685925" cy="602798"/>
          </a:xfrm>
          <a:prstGeom prst="rect">
            <a:avLst/>
          </a:prstGeom>
        </p:spPr>
        <p:txBody>
          <a:bodyPr/>
          <a:lstStyle>
            <a:lvl1pPr algn="ctr" rtl="0" fontAlgn="base">
              <a:lnSpc>
                <a:spcPct val="90000"/>
              </a:lnSpc>
              <a:spcBef>
                <a:spcPct val="0"/>
              </a:spcBef>
              <a:spcAft>
                <a:spcPct val="0"/>
              </a:spcAft>
              <a:defRPr sz="3600" b="1" cap="all" baseline="0">
                <a:solidFill>
                  <a:schemeClr val="bg1"/>
                </a:solidFill>
                <a:latin typeface="Trebuchet MS" panose="020B0603020202020204"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a:lstStyle>
          <a:p>
            <a:pPr algn="l" defTabSz="914400"/>
            <a:r>
              <a:rPr lang="en-US" sz="2800" kern="0" dirty="0">
                <a:solidFill>
                  <a:srgbClr val="92D050"/>
                </a:solidFill>
              </a:rPr>
              <a:t>Acknowledgements</a:t>
            </a:r>
          </a:p>
        </p:txBody>
      </p:sp>
      <p:sp>
        <p:nvSpPr>
          <p:cNvPr id="3" name="Content Placeholder 2">
            <a:extLst>
              <a:ext uri="{FF2B5EF4-FFF2-40B4-BE49-F238E27FC236}">
                <a16:creationId xmlns:a16="http://schemas.microsoft.com/office/drawing/2014/main" id="{C12E05F0-21C2-7545-89CE-802521E5B447}"/>
              </a:ext>
            </a:extLst>
          </p:cNvPr>
          <p:cNvSpPr txBox="1">
            <a:spLocks/>
          </p:cNvSpPr>
          <p:nvPr/>
        </p:nvSpPr>
        <p:spPr>
          <a:xfrm>
            <a:off x="350432" y="1294897"/>
            <a:ext cx="6632137" cy="1932398"/>
          </a:xfrm>
          <a:prstGeom prst="rect">
            <a:avLst/>
          </a:prstGeom>
          <a:effectLst>
            <a:outerShdw blurRad="50800" dist="38100" dir="5400000" sx="165000" sy="165000" algn="t" rotWithShape="0">
              <a:prstClr val="black">
                <a:alpha val="79000"/>
              </a:prstClr>
            </a:outerShdw>
          </a:effectLst>
        </p:spPr>
        <p:txBody>
          <a:bodyPr/>
          <a:lstStyle>
            <a:lvl1pPr marL="0" indent="0" algn="l" rtl="0" fontAlgn="base">
              <a:lnSpc>
                <a:spcPct val="90000"/>
              </a:lnSpc>
              <a:spcBef>
                <a:spcPts val="900"/>
              </a:spcBef>
              <a:spcAft>
                <a:spcPts val="900"/>
              </a:spcAft>
              <a:buClr>
                <a:schemeClr val="bg2"/>
              </a:buClr>
              <a:buSzPct val="100000"/>
              <a:buFontTx/>
              <a:buNone/>
              <a:defRPr sz="1800" b="0">
                <a:solidFill>
                  <a:schemeClr val="bg1"/>
                </a:solidFill>
                <a:latin typeface="Trebuchet MS" pitchFamily="34" charset="0"/>
                <a:ea typeface="+mn-ea"/>
                <a:cs typeface="+mn-cs"/>
              </a:defRPr>
            </a:lvl1pPr>
            <a:lvl2pPr marL="571500" indent="0" algn="l" rtl="0" fontAlgn="base">
              <a:lnSpc>
                <a:spcPct val="90000"/>
              </a:lnSpc>
              <a:spcBef>
                <a:spcPts val="900"/>
              </a:spcBef>
              <a:spcAft>
                <a:spcPts val="900"/>
              </a:spcAft>
              <a:buClr>
                <a:schemeClr val="bg2"/>
              </a:buClr>
              <a:buSzPct val="100000"/>
              <a:buFontTx/>
              <a:buNone/>
              <a:defRPr sz="1600" b="0">
                <a:solidFill>
                  <a:schemeClr val="bg1"/>
                </a:solidFill>
                <a:latin typeface="Trebuchet MS" pitchFamily="34" charset="0"/>
              </a:defRPr>
            </a:lvl2pPr>
            <a:lvl3pPr marL="1089025" indent="0" algn="l" rtl="0" fontAlgn="base">
              <a:lnSpc>
                <a:spcPct val="90000"/>
              </a:lnSpc>
              <a:spcBef>
                <a:spcPts val="900"/>
              </a:spcBef>
              <a:spcAft>
                <a:spcPts val="900"/>
              </a:spcAft>
              <a:buClr>
                <a:schemeClr val="bg2"/>
              </a:buClr>
              <a:buSzPct val="100000"/>
              <a:buFontTx/>
              <a:buNone/>
              <a:defRPr sz="1400" b="0">
                <a:solidFill>
                  <a:schemeClr val="bg1"/>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914400"/>
            <a:r>
              <a:rPr lang="en-US" sz="1400" i="1" kern="0" dirty="0">
                <a:solidFill>
                  <a:schemeClr val="tx1"/>
                </a:solidFill>
              </a:rPr>
              <a:t>Thanks to my colleagues in offline rendering for their input for this talk:</a:t>
            </a:r>
          </a:p>
          <a:p>
            <a:pPr marL="365797" lvl="1" defTabSz="914400">
              <a:spcBef>
                <a:spcPts val="300"/>
              </a:spcBef>
              <a:spcAft>
                <a:spcPts val="300"/>
              </a:spcAft>
            </a:pPr>
            <a:r>
              <a:rPr lang="en-US" sz="1400" kern="0" dirty="0">
                <a:solidFill>
                  <a:schemeClr val="tx1"/>
                </a:solidFill>
              </a:rPr>
              <a:t>Christophe </a:t>
            </a:r>
            <a:r>
              <a:rPr lang="en-US" sz="1400" kern="0" dirty="0" err="1">
                <a:solidFill>
                  <a:schemeClr val="tx1"/>
                </a:solidFill>
              </a:rPr>
              <a:t>Hery</a:t>
            </a:r>
            <a:r>
              <a:rPr lang="en-US" sz="1400" kern="0" dirty="0">
                <a:solidFill>
                  <a:schemeClr val="tx1"/>
                </a:solidFill>
              </a:rPr>
              <a:t>, Max </a:t>
            </a:r>
            <a:r>
              <a:rPr lang="en-US" sz="1400" kern="0" dirty="0" err="1">
                <a:solidFill>
                  <a:schemeClr val="tx1"/>
                </a:solidFill>
              </a:rPr>
              <a:t>Liani</a:t>
            </a:r>
            <a:r>
              <a:rPr lang="en-US" sz="1400" kern="0" dirty="0">
                <a:solidFill>
                  <a:schemeClr val="tx1"/>
                </a:solidFill>
              </a:rPr>
              <a:t>, &amp; Per Christensen, Pixar</a:t>
            </a:r>
          </a:p>
          <a:p>
            <a:pPr marL="365797" lvl="1" defTabSz="914400">
              <a:spcBef>
                <a:spcPts val="300"/>
              </a:spcBef>
              <a:spcAft>
                <a:spcPts val="300"/>
              </a:spcAft>
            </a:pPr>
            <a:r>
              <a:rPr lang="en-US" sz="1400" kern="0" dirty="0">
                <a:solidFill>
                  <a:schemeClr val="tx1"/>
                </a:solidFill>
              </a:rPr>
              <a:t>Larry </a:t>
            </a:r>
            <a:r>
              <a:rPr lang="en-US" sz="1400" kern="0" dirty="0" err="1">
                <a:solidFill>
                  <a:schemeClr val="tx1"/>
                </a:solidFill>
              </a:rPr>
              <a:t>Gritz</a:t>
            </a:r>
            <a:r>
              <a:rPr lang="en-US" sz="1400" kern="0" dirty="0">
                <a:solidFill>
                  <a:schemeClr val="tx1"/>
                </a:solidFill>
              </a:rPr>
              <a:t>, Sony Pictures </a:t>
            </a:r>
            <a:r>
              <a:rPr lang="en-US" sz="1400" kern="0" dirty="0" err="1">
                <a:solidFill>
                  <a:schemeClr val="tx1"/>
                </a:solidFill>
              </a:rPr>
              <a:t>Imageworks</a:t>
            </a:r>
            <a:endParaRPr lang="en-US" sz="1400" kern="0" dirty="0">
              <a:solidFill>
                <a:schemeClr val="tx1"/>
              </a:solidFill>
            </a:endParaRPr>
          </a:p>
          <a:p>
            <a:pPr marL="365797" lvl="1" defTabSz="914400">
              <a:spcBef>
                <a:spcPts val="300"/>
              </a:spcBef>
              <a:spcAft>
                <a:spcPts val="300"/>
              </a:spcAft>
            </a:pPr>
            <a:r>
              <a:rPr lang="en-US" sz="1400" kern="0" dirty="0">
                <a:solidFill>
                  <a:schemeClr val="tx1"/>
                </a:solidFill>
              </a:rPr>
              <a:t>Chris Perry, </a:t>
            </a:r>
            <a:r>
              <a:rPr lang="en-US" sz="1400" kern="0" dirty="0" err="1">
                <a:solidFill>
                  <a:schemeClr val="tx1"/>
                </a:solidFill>
              </a:rPr>
              <a:t>Bitfilms</a:t>
            </a:r>
            <a:endParaRPr lang="en-US" sz="1400" kern="0" dirty="0">
              <a:solidFill>
                <a:schemeClr val="tx1"/>
              </a:solidFill>
            </a:endParaRPr>
          </a:p>
          <a:p>
            <a:pPr marL="365797" lvl="1" defTabSz="914400">
              <a:spcBef>
                <a:spcPts val="300"/>
              </a:spcBef>
              <a:spcAft>
                <a:spcPts val="300"/>
              </a:spcAft>
            </a:pPr>
            <a:r>
              <a:rPr lang="en-US" sz="1400" kern="0" dirty="0">
                <a:solidFill>
                  <a:schemeClr val="tx1"/>
                </a:solidFill>
              </a:rPr>
              <a:t>Luca </a:t>
            </a:r>
            <a:r>
              <a:rPr lang="en-US" sz="1400" kern="0" dirty="0" err="1">
                <a:solidFill>
                  <a:schemeClr val="tx1"/>
                </a:solidFill>
              </a:rPr>
              <a:t>Fascione</a:t>
            </a:r>
            <a:r>
              <a:rPr lang="en-US" sz="1400" kern="0" dirty="0">
                <a:solidFill>
                  <a:schemeClr val="tx1"/>
                </a:solidFill>
              </a:rPr>
              <a:t>, </a:t>
            </a:r>
            <a:r>
              <a:rPr lang="en-US" sz="1400" kern="0" dirty="0" err="1">
                <a:solidFill>
                  <a:schemeClr val="tx1"/>
                </a:solidFill>
              </a:rPr>
              <a:t>Weta</a:t>
            </a:r>
            <a:endParaRPr lang="en-US" sz="1400" kern="0" dirty="0">
              <a:solidFill>
                <a:schemeClr val="tx1"/>
              </a:solidFill>
            </a:endParaRPr>
          </a:p>
          <a:p>
            <a:pPr marL="365797" lvl="1" defTabSz="914400">
              <a:spcBef>
                <a:spcPts val="300"/>
              </a:spcBef>
              <a:spcAft>
                <a:spcPts val="300"/>
              </a:spcAft>
            </a:pPr>
            <a:r>
              <a:rPr lang="en-US" sz="1400" kern="0" dirty="0">
                <a:solidFill>
                  <a:schemeClr val="tx1"/>
                </a:solidFill>
              </a:rPr>
              <a:t>Eric </a:t>
            </a:r>
            <a:r>
              <a:rPr lang="en-US" sz="1400" kern="0" dirty="0" err="1">
                <a:solidFill>
                  <a:schemeClr val="tx1"/>
                </a:solidFill>
              </a:rPr>
              <a:t>Enderton</a:t>
            </a:r>
            <a:r>
              <a:rPr lang="en-US" sz="1400" kern="0" dirty="0">
                <a:solidFill>
                  <a:schemeClr val="tx1"/>
                </a:solidFill>
              </a:rPr>
              <a:t> &amp; Alex Keller, NVIDIA</a:t>
            </a:r>
          </a:p>
        </p:txBody>
      </p:sp>
      <p:sp>
        <p:nvSpPr>
          <p:cNvPr id="4" name="Content Placeholder 2">
            <a:extLst>
              <a:ext uri="{FF2B5EF4-FFF2-40B4-BE49-F238E27FC236}">
                <a16:creationId xmlns:a16="http://schemas.microsoft.com/office/drawing/2014/main" id="{9840C1F2-4DF2-5E4E-91E3-EEFCB8AEA953}"/>
              </a:ext>
            </a:extLst>
          </p:cNvPr>
          <p:cNvSpPr txBox="1">
            <a:spLocks/>
          </p:cNvSpPr>
          <p:nvPr/>
        </p:nvSpPr>
        <p:spPr bwMode="auto">
          <a:xfrm>
            <a:off x="434566" y="3227295"/>
            <a:ext cx="7082339" cy="1281762"/>
          </a:xfrm>
          <a:prstGeom prst="rect">
            <a:avLst/>
          </a:prstGeom>
          <a:noFill/>
          <a:ln w="9525">
            <a:noFill/>
            <a:miter lim="800000"/>
            <a:headEnd/>
            <a:tailEnd/>
          </a:ln>
          <a:effectLst>
            <a:outerShdw blurRad="50800" dist="38100" dir="5400000" sx="165000" sy="165000" algn="t" rotWithShape="0">
              <a:prstClr val="black">
                <a:alpha val="79000"/>
              </a:prstClr>
            </a:outerShdw>
          </a:effectLst>
        </p:spPr>
        <p:txBody>
          <a:bodyPr vert="horz" wrap="square" lIns="91440" tIns="45720" rIns="91440" bIns="45720" numCol="1" anchor="t" anchorCtr="0" compatLnSpc="1">
            <a:prstTxWarp prst="textNoShape">
              <a:avLst/>
            </a:prstTxWarp>
          </a:bodyPr>
          <a:lstStyle>
            <a:lvl1pPr marL="365797" indent="-365797" algn="l" defTabSz="365797" rtl="0" fontAlgn="base">
              <a:lnSpc>
                <a:spcPct val="100000"/>
              </a:lnSpc>
              <a:spcBef>
                <a:spcPts val="1200"/>
              </a:spcBef>
              <a:spcAft>
                <a:spcPts val="0"/>
              </a:spcAft>
              <a:buClr>
                <a:schemeClr val="tx2"/>
              </a:buClr>
              <a:buSzPct val="100000"/>
              <a:buFont typeface="Wingdings" panose="05000000000000000000" pitchFamily="2" charset="2"/>
              <a:buChar char="§"/>
              <a:tabLst>
                <a:tab pos="365797" algn="l"/>
                <a:tab pos="731594" algn="l"/>
                <a:tab pos="1097390" algn="l"/>
                <a:tab pos="1463185" algn="l"/>
              </a:tabLst>
              <a:defRPr sz="2000" b="0">
                <a:solidFill>
                  <a:schemeClr val="bg1"/>
                </a:solidFill>
                <a:latin typeface="Trebuchet MS" pitchFamily="34" charset="0"/>
                <a:ea typeface="+mn-ea"/>
                <a:cs typeface="+mn-cs"/>
              </a:defRPr>
            </a:lvl1pPr>
            <a:lvl2pPr marL="731594" indent="-365797" algn="l" defTabSz="365797" rtl="0" fontAlgn="base">
              <a:lnSpc>
                <a:spcPct val="100000"/>
              </a:lnSpc>
              <a:spcBef>
                <a:spcPts val="1200"/>
              </a:spcBef>
              <a:spcAft>
                <a:spcPts val="0"/>
              </a:spcAft>
              <a:buClr>
                <a:schemeClr val="tx2"/>
              </a:buClr>
              <a:buSzPct val="100000"/>
              <a:buFont typeface="Courier New" panose="02070309020205020404" pitchFamily="49" charset="0"/>
              <a:buChar char="o"/>
              <a:tabLst>
                <a:tab pos="731594" algn="l"/>
                <a:tab pos="1097390" algn="l"/>
                <a:tab pos="1463185" algn="l"/>
              </a:tabLst>
              <a:defRPr sz="1800" b="0">
                <a:solidFill>
                  <a:schemeClr val="bg1"/>
                </a:solidFill>
                <a:latin typeface="Trebuchet MS" pitchFamily="34" charset="0"/>
              </a:defRPr>
            </a:lvl2pPr>
            <a:lvl3pPr marL="1097390" indent="-365797" algn="l" defTabSz="365797" rtl="0" fontAlgn="base">
              <a:lnSpc>
                <a:spcPct val="100000"/>
              </a:lnSpc>
              <a:spcBef>
                <a:spcPts val="1200"/>
              </a:spcBef>
              <a:spcAft>
                <a:spcPts val="0"/>
              </a:spcAft>
              <a:buClr>
                <a:schemeClr val="tx2"/>
              </a:buClr>
              <a:buSzPct val="100000"/>
              <a:buFont typeface="Arial" panose="020B0604020202020204" pitchFamily="34" charset="0"/>
              <a:buChar char="•"/>
              <a:tabLst>
                <a:tab pos="1097390" algn="l"/>
                <a:tab pos="1463185" algn="l"/>
              </a:tabLst>
              <a:defRPr sz="1600" b="0">
                <a:solidFill>
                  <a:schemeClr val="bg1"/>
                </a:solidFill>
                <a:latin typeface="Trebuchet MS" pitchFamily="34" charset="0"/>
              </a:defRPr>
            </a:lvl3pPr>
            <a:lvl4pPr marL="1775005" indent="-228623" algn="l" rtl="0" fontAlgn="base">
              <a:spcBef>
                <a:spcPct val="20000"/>
              </a:spcBef>
              <a:spcAft>
                <a:spcPct val="0"/>
              </a:spcAft>
              <a:buClr>
                <a:schemeClr val="bg2"/>
              </a:buClr>
              <a:buFont typeface="Wingdings" panose="05000000000000000000" pitchFamily="2" charset="2"/>
              <a:buChar char="§"/>
              <a:defRPr sz="1800">
                <a:solidFill>
                  <a:schemeClr val="tx1"/>
                </a:solidFill>
                <a:latin typeface="+mn-lt"/>
              </a:defRPr>
            </a:lvl4pPr>
            <a:lvl5pPr marL="2117935" indent="-228623" algn="l" rtl="0" fontAlgn="base">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75181" indent="-228623" algn="l" rtl="0" eaLnBrk="1" fontAlgn="base" hangingPunct="1">
              <a:spcBef>
                <a:spcPct val="20000"/>
              </a:spcBef>
              <a:spcAft>
                <a:spcPct val="0"/>
              </a:spcAft>
              <a:buChar char="»"/>
              <a:defRPr sz="2000">
                <a:solidFill>
                  <a:schemeClr val="bg1"/>
                </a:solidFill>
                <a:latin typeface="+mn-lt"/>
              </a:defRPr>
            </a:lvl6pPr>
            <a:lvl7pPr marL="3032426" indent="-228623" algn="l" rtl="0" eaLnBrk="1" fontAlgn="base" hangingPunct="1">
              <a:spcBef>
                <a:spcPct val="20000"/>
              </a:spcBef>
              <a:spcAft>
                <a:spcPct val="0"/>
              </a:spcAft>
              <a:buChar char="»"/>
              <a:defRPr sz="2000">
                <a:solidFill>
                  <a:schemeClr val="bg1"/>
                </a:solidFill>
                <a:latin typeface="+mn-lt"/>
              </a:defRPr>
            </a:lvl7pPr>
            <a:lvl8pPr marL="3489675" indent="-228623" algn="l" rtl="0" eaLnBrk="1" fontAlgn="base" hangingPunct="1">
              <a:spcBef>
                <a:spcPct val="20000"/>
              </a:spcBef>
              <a:spcAft>
                <a:spcPct val="0"/>
              </a:spcAft>
              <a:buChar char="»"/>
              <a:defRPr sz="2000">
                <a:solidFill>
                  <a:schemeClr val="bg1"/>
                </a:solidFill>
                <a:latin typeface="+mn-lt"/>
              </a:defRPr>
            </a:lvl8pPr>
            <a:lvl9pPr marL="3946920" indent="-228623" algn="l" rtl="0" eaLnBrk="1" fontAlgn="base" hangingPunct="1">
              <a:spcBef>
                <a:spcPct val="20000"/>
              </a:spcBef>
              <a:spcAft>
                <a:spcPct val="0"/>
              </a:spcAft>
              <a:buChar char="»"/>
              <a:defRPr sz="2000">
                <a:solidFill>
                  <a:schemeClr val="bg1"/>
                </a:solidFill>
                <a:latin typeface="+mn-lt"/>
              </a:defRPr>
            </a:lvl9pPr>
          </a:lstStyle>
          <a:p>
            <a:pPr marL="0" indent="0">
              <a:buNone/>
            </a:pPr>
            <a:r>
              <a:rPr lang="en-US" sz="1400" i="1" kern="0" dirty="0">
                <a:solidFill>
                  <a:schemeClr val="tx1"/>
                </a:solidFill>
              </a:rPr>
              <a:t>and to my NVIDIA colleagues and other collaborators:</a:t>
            </a:r>
          </a:p>
          <a:p>
            <a:pPr marL="0" indent="0">
              <a:buNone/>
            </a:pPr>
            <a:r>
              <a:rPr lang="en-US" sz="1400" kern="0" dirty="0">
                <a:solidFill>
                  <a:schemeClr val="tx1"/>
                </a:solidFill>
              </a:rPr>
              <a:t>Aaron </a:t>
            </a:r>
            <a:r>
              <a:rPr lang="en-US" sz="1400" kern="0" dirty="0" err="1">
                <a:solidFill>
                  <a:schemeClr val="tx1"/>
                </a:solidFill>
              </a:rPr>
              <a:t>Lefohn</a:t>
            </a:r>
            <a:r>
              <a:rPr lang="en-US" sz="1400" kern="0" dirty="0">
                <a:solidFill>
                  <a:schemeClr val="tx1"/>
                </a:solidFill>
              </a:rPr>
              <a:t>, David </a:t>
            </a:r>
            <a:r>
              <a:rPr lang="en-US" sz="1400" kern="0" dirty="0" err="1">
                <a:solidFill>
                  <a:schemeClr val="tx1"/>
                </a:solidFill>
              </a:rPr>
              <a:t>Luebke</a:t>
            </a:r>
            <a:r>
              <a:rPr lang="en-US" sz="1400" kern="0" dirty="0">
                <a:solidFill>
                  <a:schemeClr val="tx1"/>
                </a:solidFill>
              </a:rPr>
              <a:t>, Peter Shirley, Matt Pharr, Ignacio Llamas, Edward Liu, Adam Marrs, Louis </a:t>
            </a:r>
            <a:r>
              <a:rPr lang="en-US" sz="1400" kern="0" dirty="0" err="1">
                <a:solidFill>
                  <a:schemeClr val="tx1"/>
                </a:solidFill>
              </a:rPr>
              <a:t>Bavoil</a:t>
            </a:r>
            <a:r>
              <a:rPr lang="en-US" sz="1400" kern="0" dirty="0">
                <a:solidFill>
                  <a:schemeClr val="tx1"/>
                </a:solidFill>
              </a:rPr>
              <a:t>, Jacopo Pantaleoni, Marc </a:t>
            </a:r>
            <a:r>
              <a:rPr lang="en-US" sz="1400" kern="0" dirty="0" err="1">
                <a:solidFill>
                  <a:schemeClr val="tx1"/>
                </a:solidFill>
              </a:rPr>
              <a:t>Blackstein</a:t>
            </a:r>
            <a:r>
              <a:rPr lang="en-US" sz="1400" kern="0" dirty="0">
                <a:solidFill>
                  <a:schemeClr val="tx1"/>
                </a:solidFill>
              </a:rPr>
              <a:t>, Steve Parker, John Burgess, Nikolaus Binder, Derek </a:t>
            </a:r>
            <a:r>
              <a:rPr lang="en-US" sz="1400" kern="0" dirty="0" err="1">
                <a:solidFill>
                  <a:schemeClr val="tx1"/>
                </a:solidFill>
              </a:rPr>
              <a:t>Nowrouzezahrai</a:t>
            </a:r>
            <a:r>
              <a:rPr lang="en-US" sz="1400" kern="0" dirty="0">
                <a:solidFill>
                  <a:schemeClr val="tx1"/>
                </a:solidFill>
              </a:rPr>
              <a:t> (McGill), Chris Wyman, Eric </a:t>
            </a:r>
            <a:r>
              <a:rPr lang="en-US" sz="1400" kern="0" dirty="0" err="1">
                <a:solidFill>
                  <a:schemeClr val="tx1"/>
                </a:solidFill>
              </a:rPr>
              <a:t>Heitz</a:t>
            </a:r>
            <a:r>
              <a:rPr lang="en-US" sz="1400" kern="0" dirty="0">
                <a:solidFill>
                  <a:schemeClr val="tx1"/>
                </a:solidFill>
              </a:rPr>
              <a:t> (Unity), Natalya </a:t>
            </a:r>
            <a:r>
              <a:rPr lang="en-US" sz="1400" kern="0" dirty="0" err="1">
                <a:solidFill>
                  <a:schemeClr val="tx1"/>
                </a:solidFill>
              </a:rPr>
              <a:t>Tatarchuk</a:t>
            </a:r>
            <a:r>
              <a:rPr lang="en-US" sz="1400" kern="0" dirty="0">
                <a:solidFill>
                  <a:schemeClr val="tx1"/>
                </a:solidFill>
              </a:rPr>
              <a:t> (Unity), and Stephen Hill (Lucasfilm)</a:t>
            </a:r>
          </a:p>
        </p:txBody>
      </p:sp>
      <p:sp>
        <p:nvSpPr>
          <p:cNvPr id="5" name="Rectangle 4">
            <a:extLst>
              <a:ext uri="{FF2B5EF4-FFF2-40B4-BE49-F238E27FC236}">
                <a16:creationId xmlns:a16="http://schemas.microsoft.com/office/drawing/2014/main" id="{4AF9E74F-EEA2-F34C-AEAB-8DE3F254ADB6}"/>
              </a:ext>
            </a:extLst>
          </p:cNvPr>
          <p:cNvSpPr/>
          <p:nvPr/>
        </p:nvSpPr>
        <p:spPr>
          <a:xfrm>
            <a:off x="434566" y="5802868"/>
            <a:ext cx="6659592" cy="369332"/>
          </a:xfrm>
          <a:prstGeom prst="rect">
            <a:avLst/>
          </a:prstGeom>
        </p:spPr>
        <p:txBody>
          <a:bodyPr wrap="square">
            <a:spAutoFit/>
          </a:bodyPr>
          <a:lstStyle/>
          <a:p>
            <a:r>
              <a:rPr lang="en-US" dirty="0">
                <a:hlinkClick r:id="rId2"/>
              </a:rPr>
              <a:t>https://sites.google.com/view/arewedonewithraytracing</a:t>
            </a:r>
            <a:endParaRPr lang="en-US" dirty="0"/>
          </a:p>
        </p:txBody>
      </p:sp>
    </p:spTree>
    <p:extLst>
      <p:ext uri="{BB962C8B-B14F-4D97-AF65-F5344CB8AC3E}">
        <p14:creationId xmlns:p14="http://schemas.microsoft.com/office/powerpoint/2010/main" val="221461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24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A8053-6EDD-4F4B-B7EF-242C61315CE6}"/>
              </a:ext>
            </a:extLst>
          </p:cNvPr>
          <p:cNvSpPr>
            <a:spLocks noGrp="1"/>
          </p:cNvSpPr>
          <p:nvPr>
            <p:ph type="title"/>
          </p:nvPr>
        </p:nvSpPr>
        <p:spPr>
          <a:xfrm>
            <a:off x="417666" y="4376385"/>
            <a:ext cx="9976104" cy="590931"/>
          </a:xfrm>
        </p:spPr>
        <p:txBody>
          <a:bodyPr/>
          <a:lstStyle/>
          <a:p>
            <a:pPr algn="l"/>
            <a:r>
              <a:rPr lang="en-US" dirty="0">
                <a:solidFill>
                  <a:srgbClr val="92D050"/>
                </a:solidFill>
              </a:rPr>
              <a:t>3. How should we proceed?</a:t>
            </a:r>
          </a:p>
        </p:txBody>
      </p:sp>
      <p:sp>
        <p:nvSpPr>
          <p:cNvPr id="4" name="Content Placeholder 5">
            <a:extLst>
              <a:ext uri="{FF2B5EF4-FFF2-40B4-BE49-F238E27FC236}">
                <a16:creationId xmlns:a16="http://schemas.microsoft.com/office/drawing/2014/main" id="{F3369C9E-0499-2846-B4EC-1470AB7450DF}"/>
              </a:ext>
            </a:extLst>
          </p:cNvPr>
          <p:cNvSpPr txBox="1">
            <a:spLocks/>
          </p:cNvSpPr>
          <p:nvPr/>
        </p:nvSpPr>
        <p:spPr bwMode="auto">
          <a:xfrm>
            <a:off x="1094973" y="4967316"/>
            <a:ext cx="9474416" cy="12224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fontAlgn="base">
              <a:lnSpc>
                <a:spcPct val="90000"/>
              </a:lnSpc>
              <a:spcBef>
                <a:spcPts val="900"/>
              </a:spcBef>
              <a:spcAft>
                <a:spcPts val="900"/>
              </a:spcAft>
              <a:buClr>
                <a:schemeClr val="bg2"/>
              </a:buClr>
              <a:buSzPct val="100000"/>
              <a:buFontTx/>
              <a:buNone/>
              <a:defRPr sz="1800" b="0">
                <a:solidFill>
                  <a:schemeClr val="bg1"/>
                </a:solidFill>
                <a:latin typeface="Trebuchet MS" pitchFamily="34" charset="0"/>
                <a:ea typeface="+mn-ea"/>
                <a:cs typeface="+mn-cs"/>
              </a:defRPr>
            </a:lvl1pPr>
            <a:lvl2pPr marL="571500" indent="0" algn="l" rtl="0" fontAlgn="base">
              <a:lnSpc>
                <a:spcPct val="90000"/>
              </a:lnSpc>
              <a:spcBef>
                <a:spcPts val="900"/>
              </a:spcBef>
              <a:spcAft>
                <a:spcPts val="900"/>
              </a:spcAft>
              <a:buClr>
                <a:schemeClr val="bg2"/>
              </a:buClr>
              <a:buSzPct val="100000"/>
              <a:buFontTx/>
              <a:buNone/>
              <a:defRPr sz="1600" b="0">
                <a:solidFill>
                  <a:schemeClr val="bg1"/>
                </a:solidFill>
                <a:latin typeface="Trebuchet MS" pitchFamily="34" charset="0"/>
              </a:defRPr>
            </a:lvl2pPr>
            <a:lvl3pPr marL="1089025" indent="0" algn="l" rtl="0" fontAlgn="base">
              <a:lnSpc>
                <a:spcPct val="90000"/>
              </a:lnSpc>
              <a:spcBef>
                <a:spcPts val="900"/>
              </a:spcBef>
              <a:spcAft>
                <a:spcPts val="900"/>
              </a:spcAft>
              <a:buClr>
                <a:schemeClr val="bg2"/>
              </a:buClr>
              <a:buSzPct val="100000"/>
              <a:buFontTx/>
              <a:buNone/>
              <a:defRPr sz="1400" b="0">
                <a:solidFill>
                  <a:schemeClr val="bg1"/>
                </a:solidFill>
                <a:latin typeface="Trebuchet MS" pitchFamily="34" charset="0"/>
              </a:defRPr>
            </a:lvl3pPr>
            <a:lvl4pPr marL="1774825" indent="-228600" algn="l" rtl="0" fontAlgn="base">
              <a:spcBef>
                <a:spcPct val="20000"/>
              </a:spcBef>
              <a:spcAft>
                <a:spcPct val="0"/>
              </a:spcAft>
              <a:buClr>
                <a:schemeClr val="bg2"/>
              </a:buClr>
              <a:buFont typeface="Wingdings" panose="05000000000000000000" pitchFamily="2" charset="2"/>
              <a:buChar char="§"/>
              <a:defRPr sz="1800">
                <a:solidFill>
                  <a:schemeClr val="tx1"/>
                </a:solidFill>
                <a:latin typeface="+mn-lt"/>
              </a:defRPr>
            </a:lvl4pPr>
            <a:lvl5pPr marL="2117725" indent="-228600" algn="l" rtl="0" fontAlgn="base">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914400"/>
            <a:r>
              <a:rPr lang="en-US" sz="2000" kern="0" dirty="0"/>
              <a:t>Recent work by Eric </a:t>
            </a:r>
            <a:r>
              <a:rPr lang="en-US" sz="2000" kern="0" dirty="0" err="1"/>
              <a:t>Heitz</a:t>
            </a:r>
            <a:r>
              <a:rPr lang="en-US" sz="2000" kern="0" dirty="0"/>
              <a:t>, Laurent </a:t>
            </a:r>
            <a:r>
              <a:rPr lang="en-US" sz="2000" kern="0" dirty="0" err="1"/>
              <a:t>Belcour</a:t>
            </a:r>
            <a:r>
              <a:rPr lang="en-US" sz="2000" kern="0" dirty="0"/>
              <a:t>, Cyril </a:t>
            </a:r>
            <a:r>
              <a:rPr lang="en-US" sz="2000" kern="0" dirty="0" err="1"/>
              <a:t>Crassin</a:t>
            </a:r>
            <a:r>
              <a:rPr lang="en-US" sz="2000" kern="0" dirty="0"/>
              <a:t>, </a:t>
            </a:r>
            <a:r>
              <a:rPr lang="en-US" sz="2000" kern="0" dirty="0" err="1"/>
              <a:t>Cem</a:t>
            </a:r>
            <a:r>
              <a:rPr lang="en-US" sz="2000" kern="0" dirty="0"/>
              <a:t> </a:t>
            </a:r>
            <a:r>
              <a:rPr lang="en-US" sz="2000" kern="0" dirty="0" err="1"/>
              <a:t>Yuksel</a:t>
            </a:r>
            <a:r>
              <a:rPr lang="en-US" sz="2000" kern="0" dirty="0"/>
              <a:t>, </a:t>
            </a:r>
            <a:r>
              <a:rPr lang="en-US" sz="2000" kern="0" dirty="0" err="1"/>
              <a:t>Wojciech</a:t>
            </a:r>
            <a:r>
              <a:rPr lang="en-US" sz="2000" kern="0" dirty="0"/>
              <a:t> Jarosz, </a:t>
            </a:r>
            <a:r>
              <a:rPr lang="en-US" sz="2000" kern="0" dirty="0" err="1"/>
              <a:t>Bennedict</a:t>
            </a:r>
            <a:r>
              <a:rPr lang="en-US" sz="2000" kern="0" dirty="0"/>
              <a:t> </a:t>
            </a:r>
            <a:r>
              <a:rPr lang="en-US" sz="2000" kern="0" dirty="0" err="1"/>
              <a:t>Bitterli</a:t>
            </a:r>
            <a:endParaRPr lang="en-US" sz="2000" kern="0" dirty="0"/>
          </a:p>
          <a:p>
            <a:pPr defTabSz="914400"/>
            <a:r>
              <a:rPr lang="en-US" sz="2000" kern="0" dirty="0"/>
              <a:t>Production ray tracing sessions by game developers at SIGGRAPH, GTC, and GDC</a:t>
            </a:r>
          </a:p>
        </p:txBody>
      </p:sp>
      <p:sp>
        <p:nvSpPr>
          <p:cNvPr id="5" name="Title 1">
            <a:extLst>
              <a:ext uri="{FF2B5EF4-FFF2-40B4-BE49-F238E27FC236}">
                <a16:creationId xmlns:a16="http://schemas.microsoft.com/office/drawing/2014/main" id="{A5134E76-80C6-2F49-965D-186D3B230266}"/>
              </a:ext>
            </a:extLst>
          </p:cNvPr>
          <p:cNvSpPr txBox="1">
            <a:spLocks/>
          </p:cNvSpPr>
          <p:nvPr/>
        </p:nvSpPr>
        <p:spPr bwMode="auto">
          <a:xfrm>
            <a:off x="417666" y="2194336"/>
            <a:ext cx="9976104" cy="590931"/>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lvl1pPr algn="ctr" rtl="0" fontAlgn="base">
              <a:lnSpc>
                <a:spcPct val="90000"/>
              </a:lnSpc>
              <a:spcBef>
                <a:spcPct val="0"/>
              </a:spcBef>
              <a:spcAft>
                <a:spcPct val="0"/>
              </a:spcAft>
              <a:defRPr sz="3600" b="1" cap="all" baseline="0">
                <a:solidFill>
                  <a:schemeClr val="bg1"/>
                </a:solidFill>
                <a:latin typeface="Trebuchet MS" panose="020B0603020202020204"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a:lstStyle>
          <a:p>
            <a:pPr algn="l" defTabSz="914400"/>
            <a:r>
              <a:rPr lang="en-US" kern="0" dirty="0">
                <a:solidFill>
                  <a:srgbClr val="92D050"/>
                </a:solidFill>
              </a:rPr>
              <a:t>2. What are the Problems?</a:t>
            </a:r>
          </a:p>
        </p:txBody>
      </p:sp>
      <p:sp>
        <p:nvSpPr>
          <p:cNvPr id="7" name="Title 1">
            <a:extLst>
              <a:ext uri="{FF2B5EF4-FFF2-40B4-BE49-F238E27FC236}">
                <a16:creationId xmlns:a16="http://schemas.microsoft.com/office/drawing/2014/main" id="{2676544F-72B5-FE42-B53D-55DB5F65545B}"/>
              </a:ext>
            </a:extLst>
          </p:cNvPr>
          <p:cNvSpPr txBox="1">
            <a:spLocks/>
          </p:cNvSpPr>
          <p:nvPr/>
        </p:nvSpPr>
        <p:spPr bwMode="auto">
          <a:xfrm>
            <a:off x="417666" y="402053"/>
            <a:ext cx="9976104" cy="590931"/>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lvl1pPr algn="ctr" rtl="0" fontAlgn="base">
              <a:lnSpc>
                <a:spcPct val="90000"/>
              </a:lnSpc>
              <a:spcBef>
                <a:spcPct val="0"/>
              </a:spcBef>
              <a:spcAft>
                <a:spcPct val="0"/>
              </a:spcAft>
              <a:defRPr sz="3600" b="1" cap="all" baseline="0">
                <a:solidFill>
                  <a:schemeClr val="bg1"/>
                </a:solidFill>
                <a:latin typeface="Trebuchet MS" panose="020B0603020202020204"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a:lstStyle>
          <a:p>
            <a:pPr algn="l" defTabSz="914400"/>
            <a:r>
              <a:rPr lang="en-US" kern="0" dirty="0">
                <a:solidFill>
                  <a:srgbClr val="92D050"/>
                </a:solidFill>
              </a:rPr>
              <a:t>1. When will ray tracing be solved?</a:t>
            </a:r>
          </a:p>
        </p:txBody>
      </p:sp>
      <p:sp>
        <p:nvSpPr>
          <p:cNvPr id="8" name="Content Placeholder 5">
            <a:extLst>
              <a:ext uri="{FF2B5EF4-FFF2-40B4-BE49-F238E27FC236}">
                <a16:creationId xmlns:a16="http://schemas.microsoft.com/office/drawing/2014/main" id="{32E7DAAD-2BA1-0C4C-8D87-FFBBE15F66AF}"/>
              </a:ext>
            </a:extLst>
          </p:cNvPr>
          <p:cNvSpPr txBox="1">
            <a:spLocks/>
          </p:cNvSpPr>
          <p:nvPr/>
        </p:nvSpPr>
        <p:spPr bwMode="auto">
          <a:xfrm>
            <a:off x="1094973" y="1037556"/>
            <a:ext cx="9474416" cy="8040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fontAlgn="base">
              <a:lnSpc>
                <a:spcPct val="90000"/>
              </a:lnSpc>
              <a:spcBef>
                <a:spcPts val="900"/>
              </a:spcBef>
              <a:spcAft>
                <a:spcPts val="900"/>
              </a:spcAft>
              <a:buClr>
                <a:schemeClr val="bg2"/>
              </a:buClr>
              <a:buSzPct val="100000"/>
              <a:buFontTx/>
              <a:buNone/>
              <a:defRPr sz="1800" b="0">
                <a:solidFill>
                  <a:schemeClr val="bg1"/>
                </a:solidFill>
                <a:latin typeface="Trebuchet MS" pitchFamily="34" charset="0"/>
                <a:ea typeface="+mn-ea"/>
                <a:cs typeface="+mn-cs"/>
              </a:defRPr>
            </a:lvl1pPr>
            <a:lvl2pPr marL="571500" indent="0" algn="l" rtl="0" fontAlgn="base">
              <a:lnSpc>
                <a:spcPct val="90000"/>
              </a:lnSpc>
              <a:spcBef>
                <a:spcPts val="900"/>
              </a:spcBef>
              <a:spcAft>
                <a:spcPts val="900"/>
              </a:spcAft>
              <a:buClr>
                <a:schemeClr val="bg2"/>
              </a:buClr>
              <a:buSzPct val="100000"/>
              <a:buFontTx/>
              <a:buNone/>
              <a:defRPr sz="1600" b="0">
                <a:solidFill>
                  <a:schemeClr val="bg1"/>
                </a:solidFill>
                <a:latin typeface="Trebuchet MS" pitchFamily="34" charset="0"/>
              </a:defRPr>
            </a:lvl2pPr>
            <a:lvl3pPr marL="1089025" indent="0" algn="l" rtl="0" fontAlgn="base">
              <a:lnSpc>
                <a:spcPct val="90000"/>
              </a:lnSpc>
              <a:spcBef>
                <a:spcPts val="900"/>
              </a:spcBef>
              <a:spcAft>
                <a:spcPts val="900"/>
              </a:spcAft>
              <a:buClr>
                <a:schemeClr val="bg2"/>
              </a:buClr>
              <a:buSzPct val="100000"/>
              <a:buFontTx/>
              <a:buNone/>
              <a:defRPr sz="1400" b="0">
                <a:solidFill>
                  <a:schemeClr val="bg1"/>
                </a:solidFill>
                <a:latin typeface="Trebuchet MS" pitchFamily="34" charset="0"/>
              </a:defRPr>
            </a:lvl3pPr>
            <a:lvl4pPr marL="1774825" indent="-228600" algn="l" rtl="0" fontAlgn="base">
              <a:spcBef>
                <a:spcPct val="20000"/>
              </a:spcBef>
              <a:spcAft>
                <a:spcPct val="0"/>
              </a:spcAft>
              <a:buClr>
                <a:schemeClr val="bg2"/>
              </a:buClr>
              <a:buFont typeface="Wingdings" panose="05000000000000000000" pitchFamily="2" charset="2"/>
              <a:buChar char="§"/>
              <a:defRPr sz="1800">
                <a:solidFill>
                  <a:schemeClr val="tx1"/>
                </a:solidFill>
                <a:latin typeface="+mn-lt"/>
              </a:defRPr>
            </a:lvl4pPr>
            <a:lvl5pPr marL="2117725" indent="-228600" algn="l" rtl="0" fontAlgn="base">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914400"/>
            <a:r>
              <a:rPr lang="en-US" sz="2000" kern="0" dirty="0"/>
              <a:t>2023: Ray tracing required for some games</a:t>
            </a:r>
          </a:p>
          <a:p>
            <a:pPr defTabSz="914400"/>
            <a:r>
              <a:rPr lang="en-US" sz="2000" kern="0" dirty="0"/>
              <a:t>2035: Path tracing is the real-time rendering standard</a:t>
            </a:r>
          </a:p>
        </p:txBody>
      </p:sp>
      <p:sp>
        <p:nvSpPr>
          <p:cNvPr id="9" name="Content Placeholder 5">
            <a:extLst>
              <a:ext uri="{FF2B5EF4-FFF2-40B4-BE49-F238E27FC236}">
                <a16:creationId xmlns:a16="http://schemas.microsoft.com/office/drawing/2014/main" id="{E6F342C5-E097-CC40-A833-5E371CBE28A5}"/>
              </a:ext>
            </a:extLst>
          </p:cNvPr>
          <p:cNvSpPr txBox="1">
            <a:spLocks/>
          </p:cNvSpPr>
          <p:nvPr/>
        </p:nvSpPr>
        <p:spPr bwMode="auto">
          <a:xfrm>
            <a:off x="1094973" y="2806363"/>
            <a:ext cx="9474416" cy="127172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fontAlgn="base">
              <a:lnSpc>
                <a:spcPct val="90000"/>
              </a:lnSpc>
              <a:spcBef>
                <a:spcPts val="900"/>
              </a:spcBef>
              <a:spcAft>
                <a:spcPts val="900"/>
              </a:spcAft>
              <a:buClr>
                <a:schemeClr val="bg2"/>
              </a:buClr>
              <a:buSzPct val="100000"/>
              <a:buFontTx/>
              <a:buNone/>
              <a:defRPr sz="1800" b="0">
                <a:solidFill>
                  <a:schemeClr val="bg1"/>
                </a:solidFill>
                <a:latin typeface="Trebuchet MS" pitchFamily="34" charset="0"/>
                <a:ea typeface="+mn-ea"/>
                <a:cs typeface="+mn-cs"/>
              </a:defRPr>
            </a:lvl1pPr>
            <a:lvl2pPr marL="571500" indent="0" algn="l" rtl="0" fontAlgn="base">
              <a:lnSpc>
                <a:spcPct val="90000"/>
              </a:lnSpc>
              <a:spcBef>
                <a:spcPts val="900"/>
              </a:spcBef>
              <a:spcAft>
                <a:spcPts val="900"/>
              </a:spcAft>
              <a:buClr>
                <a:schemeClr val="bg2"/>
              </a:buClr>
              <a:buSzPct val="100000"/>
              <a:buFontTx/>
              <a:buNone/>
              <a:defRPr sz="1600" b="0">
                <a:solidFill>
                  <a:schemeClr val="bg1"/>
                </a:solidFill>
                <a:latin typeface="Trebuchet MS" pitchFamily="34" charset="0"/>
              </a:defRPr>
            </a:lvl2pPr>
            <a:lvl3pPr marL="1089025" indent="0" algn="l" rtl="0" fontAlgn="base">
              <a:lnSpc>
                <a:spcPct val="90000"/>
              </a:lnSpc>
              <a:spcBef>
                <a:spcPts val="900"/>
              </a:spcBef>
              <a:spcAft>
                <a:spcPts val="900"/>
              </a:spcAft>
              <a:buClr>
                <a:schemeClr val="bg2"/>
              </a:buClr>
              <a:buSzPct val="100000"/>
              <a:buFontTx/>
              <a:buNone/>
              <a:defRPr sz="1400" b="0">
                <a:solidFill>
                  <a:schemeClr val="bg1"/>
                </a:solidFill>
                <a:latin typeface="Trebuchet MS" pitchFamily="34" charset="0"/>
              </a:defRPr>
            </a:lvl3pPr>
            <a:lvl4pPr marL="1774825" indent="-228600" algn="l" rtl="0" fontAlgn="base">
              <a:spcBef>
                <a:spcPct val="20000"/>
              </a:spcBef>
              <a:spcAft>
                <a:spcPct val="0"/>
              </a:spcAft>
              <a:buClr>
                <a:schemeClr val="bg2"/>
              </a:buClr>
              <a:buFont typeface="Wingdings" panose="05000000000000000000" pitchFamily="2" charset="2"/>
              <a:buChar char="§"/>
              <a:defRPr sz="1800">
                <a:solidFill>
                  <a:schemeClr val="tx1"/>
                </a:solidFill>
                <a:latin typeface="+mn-lt"/>
              </a:defRPr>
            </a:lvl4pPr>
            <a:lvl5pPr marL="2117725" indent="-228600" algn="l" rtl="0" fontAlgn="base">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defTabSz="914400"/>
            <a:r>
              <a:rPr lang="en-US" sz="2000" kern="0" dirty="0"/>
              <a:t>Scheduling</a:t>
            </a:r>
          </a:p>
          <a:p>
            <a:pPr defTabSz="914400"/>
            <a:r>
              <a:rPr lang="en-US" sz="2000" kern="0" dirty="0"/>
              <a:t>Decoupling</a:t>
            </a:r>
          </a:p>
          <a:p>
            <a:pPr defTabSz="914400"/>
            <a:r>
              <a:rPr lang="en-US" sz="2000" kern="0" dirty="0"/>
              <a:t>Holistic rendering</a:t>
            </a:r>
          </a:p>
        </p:txBody>
      </p:sp>
    </p:spTree>
    <p:extLst>
      <p:ext uri="{BB962C8B-B14F-4D97-AF65-F5344CB8AC3E}">
        <p14:creationId xmlns:p14="http://schemas.microsoft.com/office/powerpoint/2010/main" val="103412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0744E-D695-9140-B559-EBEE2874DF13}"/>
              </a:ext>
            </a:extLst>
          </p:cNvPr>
          <p:cNvSpPr>
            <a:spLocks noGrp="1"/>
          </p:cNvSpPr>
          <p:nvPr>
            <p:ph type="title"/>
          </p:nvPr>
        </p:nvSpPr>
        <p:spPr/>
        <p:txBody>
          <a:bodyPr/>
          <a:lstStyle/>
          <a:p>
            <a:r>
              <a:rPr lang="en-US" dirty="0"/>
              <a:t>Coexistence: </a:t>
            </a:r>
            <a:r>
              <a:rPr lang="en-US" b="0" dirty="0"/>
              <a:t>rays + peak raster</a:t>
            </a:r>
          </a:p>
        </p:txBody>
      </p:sp>
      <p:sp>
        <p:nvSpPr>
          <p:cNvPr id="3" name="Content Placeholder 2">
            <a:extLst>
              <a:ext uri="{FF2B5EF4-FFF2-40B4-BE49-F238E27FC236}">
                <a16:creationId xmlns:a16="http://schemas.microsoft.com/office/drawing/2014/main" id="{AE2FB7CF-9715-1147-BA01-30F0D3980B96}"/>
              </a:ext>
            </a:extLst>
          </p:cNvPr>
          <p:cNvSpPr>
            <a:spLocks noGrp="1"/>
          </p:cNvSpPr>
          <p:nvPr>
            <p:ph idx="1"/>
          </p:nvPr>
        </p:nvSpPr>
        <p:spPr/>
        <p:txBody>
          <a:bodyPr/>
          <a:lstStyle/>
          <a:p>
            <a:r>
              <a:rPr lang="en-US" dirty="0"/>
              <a:t>Art workflow speedups</a:t>
            </a:r>
          </a:p>
          <a:p>
            <a:r>
              <a:rPr lang="en-US" dirty="0"/>
              <a:t>	Interactive lighting tools and accelerated baking (e.g., Frostbite)</a:t>
            </a:r>
          </a:p>
          <a:p>
            <a:r>
              <a:rPr lang="en-US" dirty="0"/>
              <a:t>	Minimize manual intervention; lightmap UV  (e.g., DDGI…more on Tuesday)</a:t>
            </a:r>
          </a:p>
          <a:p>
            <a:r>
              <a:rPr lang="en-US" dirty="0"/>
              <a:t>Reduce engine complexity by switching some effects to ray tracing or off, no fallback</a:t>
            </a:r>
          </a:p>
          <a:p>
            <a:r>
              <a:rPr lang="en-US" dirty="0"/>
              <a:t>	Omni light shadows</a:t>
            </a:r>
          </a:p>
          <a:p>
            <a:r>
              <a:rPr lang="en-US" dirty="0"/>
              <a:t>	Dynamic GI</a:t>
            </a:r>
          </a:p>
          <a:p>
            <a:r>
              <a:rPr lang="en-US" dirty="0"/>
              <a:t>	Adaptive </a:t>
            </a:r>
            <a:r>
              <a:rPr lang="en-US" dirty="0" err="1"/>
              <a:t>supersampling</a:t>
            </a:r>
            <a:r>
              <a:rPr lang="en-US" dirty="0"/>
              <a:t> (ATAA)</a:t>
            </a:r>
          </a:p>
        </p:txBody>
      </p:sp>
      <p:sp>
        <p:nvSpPr>
          <p:cNvPr id="4" name="Text Placeholder 3">
            <a:extLst>
              <a:ext uri="{FF2B5EF4-FFF2-40B4-BE49-F238E27FC236}">
                <a16:creationId xmlns:a16="http://schemas.microsoft.com/office/drawing/2014/main" id="{B9A26BB8-682D-8744-9B02-4506E9EDF9E2}"/>
              </a:ext>
            </a:extLst>
          </p:cNvPr>
          <p:cNvSpPr>
            <a:spLocks noGrp="1"/>
          </p:cNvSpPr>
          <p:nvPr>
            <p:ph type="body" sz="quarter" idx="10"/>
          </p:nvPr>
        </p:nvSpPr>
        <p:spPr/>
        <p:txBody>
          <a:bodyPr/>
          <a:lstStyle/>
          <a:p>
            <a:r>
              <a:rPr lang="en-US" dirty="0"/>
              <a:t>Today</a:t>
            </a:r>
          </a:p>
        </p:txBody>
      </p:sp>
    </p:spTree>
    <p:extLst>
      <p:ext uri="{BB962C8B-B14F-4D97-AF65-F5344CB8AC3E}">
        <p14:creationId xmlns:p14="http://schemas.microsoft.com/office/powerpoint/2010/main" val="156126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0744E-D695-9140-B559-EBEE2874DF13}"/>
              </a:ext>
            </a:extLst>
          </p:cNvPr>
          <p:cNvSpPr>
            <a:spLocks noGrp="1"/>
          </p:cNvSpPr>
          <p:nvPr>
            <p:ph type="title"/>
          </p:nvPr>
        </p:nvSpPr>
        <p:spPr/>
        <p:txBody>
          <a:bodyPr/>
          <a:lstStyle/>
          <a:p>
            <a:r>
              <a:rPr lang="en-US" dirty="0"/>
              <a:t>HYBRID: </a:t>
            </a:r>
            <a:r>
              <a:rPr lang="en-US" b="0" dirty="0"/>
              <a:t>rays + raster accelerator</a:t>
            </a:r>
          </a:p>
        </p:txBody>
      </p:sp>
      <p:sp>
        <p:nvSpPr>
          <p:cNvPr id="3" name="Content Placeholder 2">
            <a:extLst>
              <a:ext uri="{FF2B5EF4-FFF2-40B4-BE49-F238E27FC236}">
                <a16:creationId xmlns:a16="http://schemas.microsoft.com/office/drawing/2014/main" id="{AE2FB7CF-9715-1147-BA01-30F0D3980B96}"/>
              </a:ext>
            </a:extLst>
          </p:cNvPr>
          <p:cNvSpPr>
            <a:spLocks noGrp="1"/>
          </p:cNvSpPr>
          <p:nvPr>
            <p:ph idx="1"/>
          </p:nvPr>
        </p:nvSpPr>
        <p:spPr>
          <a:xfrm>
            <a:off x="525780" y="1784996"/>
            <a:ext cx="9948672" cy="4010686"/>
          </a:xfrm>
        </p:spPr>
        <p:txBody>
          <a:bodyPr/>
          <a:lstStyle/>
          <a:p>
            <a:r>
              <a:rPr lang="en-US" dirty="0"/>
              <a:t>Ray tracing-required games</a:t>
            </a:r>
          </a:p>
          <a:p>
            <a:r>
              <a:rPr lang="en-US" dirty="0"/>
              <a:t>Massively reduced engine maintenance and art costs, predictable, robust effects</a:t>
            </a:r>
          </a:p>
          <a:p>
            <a:r>
              <a:rPr lang="en-US" dirty="0"/>
              <a:t>Rays first for new looks:</a:t>
            </a:r>
          </a:p>
          <a:p>
            <a:r>
              <a:rPr lang="en-US" dirty="0"/>
              <a:t>	Unlimited lights, true area lights, all </a:t>
            </a:r>
            <a:r>
              <a:rPr lang="en-US" dirty="0" err="1"/>
              <a:t>emissives</a:t>
            </a:r>
            <a:r>
              <a:rPr lang="en-US" dirty="0"/>
              <a:t> as real lights</a:t>
            </a:r>
          </a:p>
          <a:p>
            <a:r>
              <a:rPr lang="en-US" dirty="0"/>
              <a:t>	Lots of dynamic lighting</a:t>
            </a:r>
          </a:p>
          <a:p>
            <a:r>
              <a:rPr lang="en-US" dirty="0"/>
              <a:t>	Not afraid of glass, water, and shiny metal</a:t>
            </a:r>
          </a:p>
          <a:p>
            <a:r>
              <a:rPr lang="en-US" dirty="0"/>
              <a:t>Raster accelerator:</a:t>
            </a:r>
          </a:p>
          <a:p>
            <a:r>
              <a:rPr lang="en-US" dirty="0"/>
              <a:t>	Primary visibility and spot-light shadows</a:t>
            </a:r>
          </a:p>
          <a:p>
            <a:r>
              <a:rPr lang="en-US" dirty="0"/>
              <a:t>	SSRT and SSAO accelerators failing over to ray tracing</a:t>
            </a:r>
          </a:p>
        </p:txBody>
      </p:sp>
      <p:sp>
        <p:nvSpPr>
          <p:cNvPr id="5" name="Text Placeholder 3">
            <a:extLst>
              <a:ext uri="{FF2B5EF4-FFF2-40B4-BE49-F238E27FC236}">
                <a16:creationId xmlns:a16="http://schemas.microsoft.com/office/drawing/2014/main" id="{6EFB19FC-A26C-604A-91C8-3B0A4DE3AA01}"/>
              </a:ext>
            </a:extLst>
          </p:cNvPr>
          <p:cNvSpPr>
            <a:spLocks noGrp="1"/>
          </p:cNvSpPr>
          <p:nvPr>
            <p:ph type="body" sz="quarter" idx="10"/>
          </p:nvPr>
        </p:nvSpPr>
        <p:spPr/>
        <p:txBody>
          <a:bodyPr/>
          <a:lstStyle/>
          <a:p>
            <a:r>
              <a:rPr lang="en-US" dirty="0"/>
              <a:t>2023</a:t>
            </a:r>
          </a:p>
        </p:txBody>
      </p:sp>
    </p:spTree>
    <p:extLst>
      <p:ext uri="{BB962C8B-B14F-4D97-AF65-F5344CB8AC3E}">
        <p14:creationId xmlns:p14="http://schemas.microsoft.com/office/powerpoint/2010/main" val="1191097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40D063D-7BC5-F944-BA5C-8B886250C7AC}"/>
              </a:ext>
            </a:extLst>
          </p:cNvPr>
          <p:cNvSpPr/>
          <p:nvPr/>
        </p:nvSpPr>
        <p:spPr>
          <a:xfrm>
            <a:off x="296214" y="1190818"/>
            <a:ext cx="10290220" cy="45719"/>
          </a:xfrm>
          <a:prstGeom prst="rect">
            <a:avLst/>
          </a:prstGeom>
          <a:gradFill>
            <a:gsLst>
              <a:gs pos="0">
                <a:schemeClr val="tx1"/>
              </a:gs>
              <a:gs pos="5000">
                <a:srgbClr val="92D050"/>
              </a:gs>
              <a:gs pos="95000">
                <a:srgbClr val="92D050"/>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8348" y="495245"/>
            <a:ext cx="9976104" cy="590931"/>
          </a:xfrm>
        </p:spPr>
        <p:txBody>
          <a:bodyPr/>
          <a:lstStyle/>
          <a:p>
            <a:r>
              <a:rPr lang="en-US" dirty="0"/>
              <a:t>A GAME GRAPHICS ROADMAP</a:t>
            </a:r>
          </a:p>
        </p:txBody>
      </p:sp>
      <p:sp>
        <p:nvSpPr>
          <p:cNvPr id="13" name="Triangle 12">
            <a:extLst>
              <a:ext uri="{FF2B5EF4-FFF2-40B4-BE49-F238E27FC236}">
                <a16:creationId xmlns:a16="http://schemas.microsoft.com/office/drawing/2014/main" id="{384FAD03-5F19-8C4D-B145-00E9E8902277}"/>
              </a:ext>
            </a:extLst>
          </p:cNvPr>
          <p:cNvSpPr/>
          <p:nvPr/>
        </p:nvSpPr>
        <p:spPr>
          <a:xfrm rot="10800000">
            <a:off x="770999" y="1198209"/>
            <a:ext cx="209530" cy="180629"/>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iangle 22">
            <a:extLst>
              <a:ext uri="{FF2B5EF4-FFF2-40B4-BE49-F238E27FC236}">
                <a16:creationId xmlns:a16="http://schemas.microsoft.com/office/drawing/2014/main" id="{BD37E0BC-49C3-684E-925A-65526BEE8A37}"/>
              </a:ext>
            </a:extLst>
          </p:cNvPr>
          <p:cNvSpPr/>
          <p:nvPr/>
        </p:nvSpPr>
        <p:spPr>
          <a:xfrm rot="10800000">
            <a:off x="2960633" y="1196690"/>
            <a:ext cx="209530" cy="180629"/>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iangle 23">
            <a:extLst>
              <a:ext uri="{FF2B5EF4-FFF2-40B4-BE49-F238E27FC236}">
                <a16:creationId xmlns:a16="http://schemas.microsoft.com/office/drawing/2014/main" id="{BC427CEA-7DBB-0743-B09B-2E0CFF11BD5E}"/>
              </a:ext>
            </a:extLst>
          </p:cNvPr>
          <p:cNvSpPr/>
          <p:nvPr/>
        </p:nvSpPr>
        <p:spPr>
          <a:xfrm rot="10800000">
            <a:off x="5188904" y="1195171"/>
            <a:ext cx="209530" cy="180629"/>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iangle 24">
            <a:extLst>
              <a:ext uri="{FF2B5EF4-FFF2-40B4-BE49-F238E27FC236}">
                <a16:creationId xmlns:a16="http://schemas.microsoft.com/office/drawing/2014/main" id="{69DC3614-8173-1045-80C2-60F447C5520D}"/>
              </a:ext>
            </a:extLst>
          </p:cNvPr>
          <p:cNvSpPr/>
          <p:nvPr/>
        </p:nvSpPr>
        <p:spPr>
          <a:xfrm rot="10800000">
            <a:off x="7558844" y="1193652"/>
            <a:ext cx="209530" cy="180629"/>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iangle 25">
            <a:extLst>
              <a:ext uri="{FF2B5EF4-FFF2-40B4-BE49-F238E27FC236}">
                <a16:creationId xmlns:a16="http://schemas.microsoft.com/office/drawing/2014/main" id="{52FF47F7-8372-B942-BB99-3DE9EA4F81CC}"/>
              </a:ext>
            </a:extLst>
          </p:cNvPr>
          <p:cNvSpPr/>
          <p:nvPr/>
        </p:nvSpPr>
        <p:spPr>
          <a:xfrm rot="10800000">
            <a:off x="9761357" y="1192133"/>
            <a:ext cx="209530" cy="180629"/>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887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40D063D-7BC5-F944-BA5C-8B886250C7AC}"/>
              </a:ext>
            </a:extLst>
          </p:cNvPr>
          <p:cNvSpPr/>
          <p:nvPr/>
        </p:nvSpPr>
        <p:spPr>
          <a:xfrm>
            <a:off x="296214" y="1190818"/>
            <a:ext cx="10290220" cy="45719"/>
          </a:xfrm>
          <a:prstGeom prst="rect">
            <a:avLst/>
          </a:prstGeom>
          <a:gradFill>
            <a:gsLst>
              <a:gs pos="0">
                <a:schemeClr val="tx1"/>
              </a:gs>
              <a:gs pos="5000">
                <a:srgbClr val="92D050"/>
              </a:gs>
              <a:gs pos="95000">
                <a:srgbClr val="92D050"/>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8348" y="495245"/>
            <a:ext cx="9976104" cy="590931"/>
          </a:xfrm>
        </p:spPr>
        <p:txBody>
          <a:bodyPr/>
          <a:lstStyle/>
          <a:p>
            <a:r>
              <a:rPr lang="en-US" dirty="0"/>
              <a:t>A GAME GRAPHICS ROADMAP</a:t>
            </a:r>
          </a:p>
        </p:txBody>
      </p:sp>
      <p:sp>
        <p:nvSpPr>
          <p:cNvPr id="9" name="TextBox 8"/>
          <p:cNvSpPr txBox="1"/>
          <p:nvPr/>
        </p:nvSpPr>
        <p:spPr>
          <a:xfrm>
            <a:off x="124257" y="1415019"/>
            <a:ext cx="1514828"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b="1" dirty="0">
                <a:solidFill>
                  <a:srgbClr val="76B900"/>
                </a:solidFill>
              </a:rPr>
              <a:t>1978-1999</a:t>
            </a:r>
          </a:p>
        </p:txBody>
      </p:sp>
      <p:sp>
        <p:nvSpPr>
          <p:cNvPr id="10" name="TextBox 9"/>
          <p:cNvSpPr txBox="1"/>
          <p:nvPr/>
        </p:nvSpPr>
        <p:spPr>
          <a:xfrm>
            <a:off x="59858" y="1745285"/>
            <a:ext cx="170758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b="1" i="1" dirty="0">
                <a:solidFill>
                  <a:schemeClr val="bg1"/>
                </a:solidFill>
              </a:rPr>
              <a:t>Antiquity</a:t>
            </a:r>
          </a:p>
        </p:txBody>
      </p:sp>
      <p:sp>
        <p:nvSpPr>
          <p:cNvPr id="13" name="Triangle 12">
            <a:extLst>
              <a:ext uri="{FF2B5EF4-FFF2-40B4-BE49-F238E27FC236}">
                <a16:creationId xmlns:a16="http://schemas.microsoft.com/office/drawing/2014/main" id="{384FAD03-5F19-8C4D-B145-00E9E8902277}"/>
              </a:ext>
            </a:extLst>
          </p:cNvPr>
          <p:cNvSpPr/>
          <p:nvPr/>
        </p:nvSpPr>
        <p:spPr>
          <a:xfrm rot="10800000">
            <a:off x="770999" y="1198209"/>
            <a:ext cx="209530" cy="180629"/>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iangle 22">
            <a:extLst>
              <a:ext uri="{FF2B5EF4-FFF2-40B4-BE49-F238E27FC236}">
                <a16:creationId xmlns:a16="http://schemas.microsoft.com/office/drawing/2014/main" id="{BD37E0BC-49C3-684E-925A-65526BEE8A37}"/>
              </a:ext>
            </a:extLst>
          </p:cNvPr>
          <p:cNvSpPr/>
          <p:nvPr/>
        </p:nvSpPr>
        <p:spPr>
          <a:xfrm rot="10800000">
            <a:off x="2960633" y="1196690"/>
            <a:ext cx="209530" cy="180629"/>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iangle 23">
            <a:extLst>
              <a:ext uri="{FF2B5EF4-FFF2-40B4-BE49-F238E27FC236}">
                <a16:creationId xmlns:a16="http://schemas.microsoft.com/office/drawing/2014/main" id="{BC427CEA-7DBB-0743-B09B-2E0CFF11BD5E}"/>
              </a:ext>
            </a:extLst>
          </p:cNvPr>
          <p:cNvSpPr/>
          <p:nvPr/>
        </p:nvSpPr>
        <p:spPr>
          <a:xfrm rot="10800000">
            <a:off x="5188904" y="1195171"/>
            <a:ext cx="209530" cy="180629"/>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iangle 24">
            <a:extLst>
              <a:ext uri="{FF2B5EF4-FFF2-40B4-BE49-F238E27FC236}">
                <a16:creationId xmlns:a16="http://schemas.microsoft.com/office/drawing/2014/main" id="{69DC3614-8173-1045-80C2-60F447C5520D}"/>
              </a:ext>
            </a:extLst>
          </p:cNvPr>
          <p:cNvSpPr/>
          <p:nvPr/>
        </p:nvSpPr>
        <p:spPr>
          <a:xfrm rot="10800000">
            <a:off x="7558844" y="1193652"/>
            <a:ext cx="209530" cy="180629"/>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iangle 25">
            <a:extLst>
              <a:ext uri="{FF2B5EF4-FFF2-40B4-BE49-F238E27FC236}">
                <a16:creationId xmlns:a16="http://schemas.microsoft.com/office/drawing/2014/main" id="{52FF47F7-8372-B942-BB99-3DE9EA4F81CC}"/>
              </a:ext>
            </a:extLst>
          </p:cNvPr>
          <p:cNvSpPr/>
          <p:nvPr/>
        </p:nvSpPr>
        <p:spPr>
          <a:xfrm rot="10800000">
            <a:off x="9761357" y="1192133"/>
            <a:ext cx="209530" cy="180629"/>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8BB56CCB-EAEE-1F44-AEBE-AC125A76B93C}"/>
              </a:ext>
            </a:extLst>
          </p:cNvPr>
          <p:cNvPicPr>
            <a:picLocks noChangeAspect="1"/>
          </p:cNvPicPr>
          <p:nvPr/>
        </p:nvPicPr>
        <p:blipFill>
          <a:blip r:embed="rId3"/>
          <a:stretch>
            <a:fillRect/>
          </a:stretch>
        </p:blipFill>
        <p:spPr>
          <a:xfrm>
            <a:off x="299188" y="2102456"/>
            <a:ext cx="2679794" cy="3940874"/>
          </a:xfrm>
          <a:prstGeom prst="rect">
            <a:avLst/>
          </a:prstGeom>
          <a:ln w="9525">
            <a:noFill/>
          </a:ln>
        </p:spPr>
      </p:pic>
      <p:grpSp>
        <p:nvGrpSpPr>
          <p:cNvPr id="30" name="Group 29">
            <a:extLst>
              <a:ext uri="{FF2B5EF4-FFF2-40B4-BE49-F238E27FC236}">
                <a16:creationId xmlns:a16="http://schemas.microsoft.com/office/drawing/2014/main" id="{4CD450B6-790E-6643-802B-8F5EA40C12C5}"/>
              </a:ext>
            </a:extLst>
          </p:cNvPr>
          <p:cNvGrpSpPr/>
          <p:nvPr/>
        </p:nvGrpSpPr>
        <p:grpSpPr>
          <a:xfrm>
            <a:off x="278879" y="2107873"/>
            <a:ext cx="2681754" cy="3935457"/>
            <a:chOff x="225437" y="2151528"/>
            <a:chExt cx="2681754" cy="3935457"/>
          </a:xfrm>
        </p:grpSpPr>
        <p:pic>
          <p:nvPicPr>
            <p:cNvPr id="31" name="Picture 2" descr="Image result for half life 1">
              <a:extLst>
                <a:ext uri="{FF2B5EF4-FFF2-40B4-BE49-F238E27FC236}">
                  <a16:creationId xmlns:a16="http://schemas.microsoft.com/office/drawing/2014/main" id="{CFF98B81-D7C8-9F4F-A55A-134CCFC7507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5437" y="2151528"/>
              <a:ext cx="2681754" cy="3935457"/>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3A0EC9EF-A5E1-C34E-BD18-631C8BD5A0B2}"/>
                </a:ext>
              </a:extLst>
            </p:cNvPr>
            <p:cNvSpPr txBox="1"/>
            <p:nvPr/>
          </p:nvSpPr>
          <p:spPr>
            <a:xfrm>
              <a:off x="975239" y="5561525"/>
              <a:ext cx="1042593" cy="4801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i="1" dirty="0">
                  <a:solidFill>
                    <a:schemeClr val="tx1"/>
                  </a:solidFill>
                </a:rPr>
                <a:t>Half-Life</a:t>
              </a:r>
            </a:p>
            <a:p>
              <a:pPr algn="ctr">
                <a:lnSpc>
                  <a:spcPct val="90000"/>
                </a:lnSpc>
              </a:pPr>
              <a:r>
                <a:rPr lang="en-US" sz="1400" dirty="0">
                  <a:solidFill>
                    <a:schemeClr val="tx1"/>
                  </a:solidFill>
                </a:rPr>
                <a:t>Valve 1998</a:t>
              </a:r>
            </a:p>
          </p:txBody>
        </p:sp>
      </p:grpSp>
    </p:spTree>
    <p:extLst>
      <p:ext uri="{BB962C8B-B14F-4D97-AF65-F5344CB8AC3E}">
        <p14:creationId xmlns:p14="http://schemas.microsoft.com/office/powerpoint/2010/main" val="4217570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40D063D-7BC5-F944-BA5C-8B886250C7AC}"/>
              </a:ext>
            </a:extLst>
          </p:cNvPr>
          <p:cNvSpPr/>
          <p:nvPr/>
        </p:nvSpPr>
        <p:spPr>
          <a:xfrm>
            <a:off x="296214" y="1190818"/>
            <a:ext cx="10290220" cy="45719"/>
          </a:xfrm>
          <a:prstGeom prst="rect">
            <a:avLst/>
          </a:prstGeom>
          <a:gradFill>
            <a:gsLst>
              <a:gs pos="0">
                <a:schemeClr val="tx1"/>
              </a:gs>
              <a:gs pos="5000">
                <a:srgbClr val="92D050"/>
              </a:gs>
              <a:gs pos="95000">
                <a:srgbClr val="92D050"/>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8348" y="495245"/>
            <a:ext cx="9976104" cy="590931"/>
          </a:xfrm>
        </p:spPr>
        <p:txBody>
          <a:bodyPr/>
          <a:lstStyle/>
          <a:p>
            <a:r>
              <a:rPr lang="en-US" dirty="0"/>
              <a:t>A GAME GRAPHICS ROADMAP</a:t>
            </a:r>
          </a:p>
        </p:txBody>
      </p:sp>
      <p:sp>
        <p:nvSpPr>
          <p:cNvPr id="9" name="TextBox 8"/>
          <p:cNvSpPr txBox="1"/>
          <p:nvPr/>
        </p:nvSpPr>
        <p:spPr>
          <a:xfrm>
            <a:off x="124257" y="1415019"/>
            <a:ext cx="1514828"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solidFill>
                  <a:srgbClr val="76B900"/>
                </a:solidFill>
              </a:rPr>
              <a:t>1978-1999</a:t>
            </a:r>
          </a:p>
        </p:txBody>
      </p:sp>
      <p:sp>
        <p:nvSpPr>
          <p:cNvPr id="11" name="TextBox 10"/>
          <p:cNvSpPr txBox="1"/>
          <p:nvPr/>
        </p:nvSpPr>
        <p:spPr>
          <a:xfrm>
            <a:off x="2102890" y="1745285"/>
            <a:ext cx="1976533"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b="1" i="1" dirty="0">
                <a:solidFill>
                  <a:schemeClr val="bg1"/>
                </a:solidFill>
              </a:rPr>
              <a:t>Raster Heroes</a:t>
            </a:r>
          </a:p>
        </p:txBody>
      </p:sp>
      <p:sp>
        <p:nvSpPr>
          <p:cNvPr id="6" name="TextBox 5"/>
          <p:cNvSpPr txBox="1"/>
          <p:nvPr/>
        </p:nvSpPr>
        <p:spPr>
          <a:xfrm>
            <a:off x="2274490" y="1415019"/>
            <a:ext cx="1573124"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b="1" dirty="0">
                <a:solidFill>
                  <a:srgbClr val="76B900"/>
                </a:solidFill>
              </a:rPr>
              <a:t>2000-2018</a:t>
            </a:r>
          </a:p>
        </p:txBody>
      </p:sp>
      <p:sp>
        <p:nvSpPr>
          <p:cNvPr id="10" name="TextBox 9"/>
          <p:cNvSpPr txBox="1"/>
          <p:nvPr/>
        </p:nvSpPr>
        <p:spPr>
          <a:xfrm>
            <a:off x="59858" y="1745285"/>
            <a:ext cx="170758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i="1" dirty="0">
                <a:solidFill>
                  <a:schemeClr val="bg1"/>
                </a:solidFill>
              </a:rPr>
              <a:t>Antiquity</a:t>
            </a:r>
          </a:p>
        </p:txBody>
      </p:sp>
      <p:sp>
        <p:nvSpPr>
          <p:cNvPr id="13" name="Triangle 12">
            <a:extLst>
              <a:ext uri="{FF2B5EF4-FFF2-40B4-BE49-F238E27FC236}">
                <a16:creationId xmlns:a16="http://schemas.microsoft.com/office/drawing/2014/main" id="{384FAD03-5F19-8C4D-B145-00E9E8902277}"/>
              </a:ext>
            </a:extLst>
          </p:cNvPr>
          <p:cNvSpPr/>
          <p:nvPr/>
        </p:nvSpPr>
        <p:spPr>
          <a:xfrm rot="10800000">
            <a:off x="770999" y="1198209"/>
            <a:ext cx="209530" cy="180629"/>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iangle 22">
            <a:extLst>
              <a:ext uri="{FF2B5EF4-FFF2-40B4-BE49-F238E27FC236}">
                <a16:creationId xmlns:a16="http://schemas.microsoft.com/office/drawing/2014/main" id="{BD37E0BC-49C3-684E-925A-65526BEE8A37}"/>
              </a:ext>
            </a:extLst>
          </p:cNvPr>
          <p:cNvSpPr/>
          <p:nvPr/>
        </p:nvSpPr>
        <p:spPr>
          <a:xfrm rot="10800000">
            <a:off x="2960633" y="1196690"/>
            <a:ext cx="209530" cy="180629"/>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iangle 23">
            <a:extLst>
              <a:ext uri="{FF2B5EF4-FFF2-40B4-BE49-F238E27FC236}">
                <a16:creationId xmlns:a16="http://schemas.microsoft.com/office/drawing/2014/main" id="{BC427CEA-7DBB-0743-B09B-2E0CFF11BD5E}"/>
              </a:ext>
            </a:extLst>
          </p:cNvPr>
          <p:cNvSpPr/>
          <p:nvPr/>
        </p:nvSpPr>
        <p:spPr>
          <a:xfrm rot="10800000">
            <a:off x="5188904" y="1195171"/>
            <a:ext cx="209530" cy="180629"/>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iangle 24">
            <a:extLst>
              <a:ext uri="{FF2B5EF4-FFF2-40B4-BE49-F238E27FC236}">
                <a16:creationId xmlns:a16="http://schemas.microsoft.com/office/drawing/2014/main" id="{69DC3614-8173-1045-80C2-60F447C5520D}"/>
              </a:ext>
            </a:extLst>
          </p:cNvPr>
          <p:cNvSpPr/>
          <p:nvPr/>
        </p:nvSpPr>
        <p:spPr>
          <a:xfrm rot="10800000">
            <a:off x="7558844" y="1193652"/>
            <a:ext cx="209530" cy="180629"/>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iangle 25">
            <a:extLst>
              <a:ext uri="{FF2B5EF4-FFF2-40B4-BE49-F238E27FC236}">
                <a16:creationId xmlns:a16="http://schemas.microsoft.com/office/drawing/2014/main" id="{52FF47F7-8372-B942-BB99-3DE9EA4F81CC}"/>
              </a:ext>
            </a:extLst>
          </p:cNvPr>
          <p:cNvSpPr/>
          <p:nvPr/>
        </p:nvSpPr>
        <p:spPr>
          <a:xfrm rot="10800000">
            <a:off x="9761357" y="1192133"/>
            <a:ext cx="209530" cy="180629"/>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83343717-1409-BF4D-9A1D-57B8DDAD82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0400" y="2233929"/>
            <a:ext cx="3119658" cy="3938271"/>
          </a:xfrm>
          <a:prstGeom prst="rect">
            <a:avLst/>
          </a:prstGeom>
        </p:spPr>
      </p:pic>
      <p:sp>
        <p:nvSpPr>
          <p:cNvPr id="28" name="TextBox 27">
            <a:extLst>
              <a:ext uri="{FF2B5EF4-FFF2-40B4-BE49-F238E27FC236}">
                <a16:creationId xmlns:a16="http://schemas.microsoft.com/office/drawing/2014/main" id="{855DCAFB-358B-3743-9083-1CCA8EE34B23}"/>
              </a:ext>
            </a:extLst>
          </p:cNvPr>
          <p:cNvSpPr txBox="1"/>
          <p:nvPr/>
        </p:nvSpPr>
        <p:spPr>
          <a:xfrm>
            <a:off x="537595" y="5642470"/>
            <a:ext cx="2423997" cy="4801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i="1" dirty="0">
                <a:solidFill>
                  <a:schemeClr val="tx1"/>
                </a:solidFill>
              </a:rPr>
              <a:t>Uncharted: The Lost Legacy</a:t>
            </a:r>
          </a:p>
          <a:p>
            <a:pPr algn="ctr">
              <a:lnSpc>
                <a:spcPct val="90000"/>
              </a:lnSpc>
            </a:pPr>
            <a:r>
              <a:rPr lang="en-US" sz="1400" dirty="0">
                <a:solidFill>
                  <a:schemeClr val="tx1"/>
                </a:solidFill>
              </a:rPr>
              <a:t>Naughty Dog 2017</a:t>
            </a:r>
          </a:p>
        </p:txBody>
      </p:sp>
      <p:sp>
        <p:nvSpPr>
          <p:cNvPr id="29" name="TextBox 28">
            <a:extLst>
              <a:ext uri="{FF2B5EF4-FFF2-40B4-BE49-F238E27FC236}">
                <a16:creationId xmlns:a16="http://schemas.microsoft.com/office/drawing/2014/main" id="{26487750-803D-E74F-BD1B-23D040966FC8}"/>
              </a:ext>
            </a:extLst>
          </p:cNvPr>
          <p:cNvSpPr txBox="1"/>
          <p:nvPr/>
        </p:nvSpPr>
        <p:spPr>
          <a:xfrm>
            <a:off x="4079423" y="2188293"/>
            <a:ext cx="3425938" cy="313932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nSpc>
                <a:spcPct val="90000"/>
              </a:lnSpc>
            </a:pPr>
            <a:r>
              <a:rPr lang="en-US" sz="2000" b="1" dirty="0">
                <a:solidFill>
                  <a:schemeClr val="bg1"/>
                </a:solidFill>
              </a:rPr>
              <a:t>Runtime GPU Rasterization</a:t>
            </a:r>
          </a:p>
          <a:p>
            <a:pPr>
              <a:lnSpc>
                <a:spcPct val="90000"/>
              </a:lnSpc>
            </a:pPr>
            <a:r>
              <a:rPr lang="en-US" sz="2000" dirty="0">
                <a:solidFill>
                  <a:schemeClr val="tx1">
                    <a:lumMod val="50000"/>
                  </a:schemeClr>
                </a:solidFill>
              </a:rPr>
              <a:t>  Primary rays</a:t>
            </a:r>
          </a:p>
          <a:p>
            <a:pPr>
              <a:lnSpc>
                <a:spcPct val="90000"/>
              </a:lnSpc>
            </a:pPr>
            <a:r>
              <a:rPr lang="en-US" sz="2000" dirty="0">
                <a:solidFill>
                  <a:schemeClr val="tx1">
                    <a:lumMod val="50000"/>
                  </a:schemeClr>
                </a:solidFill>
              </a:rPr>
              <a:t>  Deferred/</a:t>
            </a:r>
            <a:r>
              <a:rPr lang="en-US" sz="2000" dirty="0" err="1">
                <a:solidFill>
                  <a:schemeClr val="tx1">
                    <a:lumMod val="50000"/>
                  </a:schemeClr>
                </a:solidFill>
              </a:rPr>
              <a:t>fwd</a:t>
            </a:r>
            <a:r>
              <a:rPr lang="en-US" sz="2000" dirty="0">
                <a:solidFill>
                  <a:schemeClr val="tx1">
                    <a:lumMod val="50000"/>
                  </a:schemeClr>
                </a:solidFill>
              </a:rPr>
              <a:t> </a:t>
            </a:r>
            <a:r>
              <a:rPr lang="en-US" sz="2000" dirty="0" err="1">
                <a:solidFill>
                  <a:schemeClr val="tx1">
                    <a:lumMod val="50000"/>
                  </a:schemeClr>
                </a:solidFill>
              </a:rPr>
              <a:t>shaders</a:t>
            </a:r>
            <a:endParaRPr lang="en-US" sz="2000" dirty="0">
              <a:solidFill>
                <a:schemeClr val="tx1">
                  <a:lumMod val="50000"/>
                </a:schemeClr>
              </a:solidFill>
            </a:endParaRPr>
          </a:p>
          <a:p>
            <a:pPr>
              <a:lnSpc>
                <a:spcPct val="90000"/>
              </a:lnSpc>
            </a:pPr>
            <a:r>
              <a:rPr lang="en-US" sz="2000" dirty="0">
                <a:solidFill>
                  <a:schemeClr val="tx1">
                    <a:lumMod val="50000"/>
                  </a:schemeClr>
                </a:solidFill>
              </a:rPr>
              <a:t>  Shadow maps</a:t>
            </a:r>
          </a:p>
          <a:p>
            <a:pPr>
              <a:lnSpc>
                <a:spcPct val="90000"/>
              </a:lnSpc>
            </a:pPr>
            <a:r>
              <a:rPr lang="en-US" sz="2000" dirty="0">
                <a:solidFill>
                  <a:schemeClr val="tx1">
                    <a:lumMod val="50000"/>
                  </a:schemeClr>
                </a:solidFill>
              </a:rPr>
              <a:t>  SS AO, RT, DOF, MB</a:t>
            </a:r>
          </a:p>
          <a:p>
            <a:pPr>
              <a:lnSpc>
                <a:spcPct val="90000"/>
              </a:lnSpc>
            </a:pPr>
            <a:r>
              <a:rPr lang="en-US" sz="2000" dirty="0">
                <a:solidFill>
                  <a:schemeClr val="tx1">
                    <a:lumMod val="50000"/>
                  </a:schemeClr>
                </a:solidFill>
              </a:rPr>
              <a:t>  OIT tricks</a:t>
            </a:r>
          </a:p>
          <a:p>
            <a:pPr>
              <a:lnSpc>
                <a:spcPct val="90000"/>
              </a:lnSpc>
            </a:pPr>
            <a:endParaRPr lang="en-US" sz="2000" dirty="0">
              <a:solidFill>
                <a:schemeClr val="bg1"/>
              </a:solidFill>
            </a:endParaRPr>
          </a:p>
          <a:p>
            <a:pPr>
              <a:lnSpc>
                <a:spcPct val="90000"/>
              </a:lnSpc>
            </a:pPr>
            <a:r>
              <a:rPr lang="en-US" sz="2000" b="1" dirty="0">
                <a:solidFill>
                  <a:schemeClr val="bg1"/>
                </a:solidFill>
              </a:rPr>
              <a:t>Offline CPU Ray Tracing</a:t>
            </a:r>
          </a:p>
          <a:p>
            <a:pPr>
              <a:lnSpc>
                <a:spcPct val="90000"/>
              </a:lnSpc>
            </a:pPr>
            <a:r>
              <a:rPr lang="en-US" sz="2000" dirty="0">
                <a:solidFill>
                  <a:schemeClr val="tx1">
                    <a:lumMod val="50000"/>
                  </a:schemeClr>
                </a:solidFill>
              </a:rPr>
              <a:t>  Baked probes</a:t>
            </a:r>
          </a:p>
          <a:p>
            <a:pPr>
              <a:lnSpc>
                <a:spcPct val="90000"/>
              </a:lnSpc>
            </a:pPr>
            <a:r>
              <a:rPr lang="en-US" sz="2000" dirty="0">
                <a:solidFill>
                  <a:schemeClr val="tx1">
                    <a:lumMod val="50000"/>
                  </a:schemeClr>
                </a:solidFill>
              </a:rPr>
              <a:t>  Baked light maps</a:t>
            </a:r>
          </a:p>
          <a:p>
            <a:pPr>
              <a:lnSpc>
                <a:spcPct val="90000"/>
              </a:lnSpc>
            </a:pPr>
            <a:r>
              <a:rPr lang="en-US" sz="2000" dirty="0">
                <a:solidFill>
                  <a:schemeClr val="tx1">
                    <a:lumMod val="50000"/>
                  </a:schemeClr>
                </a:solidFill>
              </a:rPr>
              <a:t>  Baked visibility</a:t>
            </a:r>
          </a:p>
        </p:txBody>
      </p:sp>
    </p:spTree>
    <p:extLst>
      <p:ext uri="{BB962C8B-B14F-4D97-AF65-F5344CB8AC3E}">
        <p14:creationId xmlns:p14="http://schemas.microsoft.com/office/powerpoint/2010/main" val="1429257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40D063D-7BC5-F944-BA5C-8B886250C7AC}"/>
              </a:ext>
            </a:extLst>
          </p:cNvPr>
          <p:cNvSpPr/>
          <p:nvPr/>
        </p:nvSpPr>
        <p:spPr>
          <a:xfrm>
            <a:off x="296214" y="1190818"/>
            <a:ext cx="10290220" cy="45719"/>
          </a:xfrm>
          <a:prstGeom prst="rect">
            <a:avLst/>
          </a:prstGeom>
          <a:gradFill>
            <a:gsLst>
              <a:gs pos="0">
                <a:schemeClr val="tx1"/>
              </a:gs>
              <a:gs pos="5000">
                <a:srgbClr val="92D050"/>
              </a:gs>
              <a:gs pos="95000">
                <a:srgbClr val="92D050"/>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8348" y="495245"/>
            <a:ext cx="9976104" cy="590931"/>
          </a:xfrm>
        </p:spPr>
        <p:txBody>
          <a:bodyPr/>
          <a:lstStyle/>
          <a:p>
            <a:r>
              <a:rPr lang="en-US" dirty="0"/>
              <a:t>A GAME GRAPHICS ROADMAP</a:t>
            </a:r>
          </a:p>
        </p:txBody>
      </p:sp>
      <p:sp>
        <p:nvSpPr>
          <p:cNvPr id="9" name="TextBox 8"/>
          <p:cNvSpPr txBox="1"/>
          <p:nvPr/>
        </p:nvSpPr>
        <p:spPr>
          <a:xfrm>
            <a:off x="124257" y="1415019"/>
            <a:ext cx="1514828"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solidFill>
                  <a:srgbClr val="76B900"/>
                </a:solidFill>
              </a:rPr>
              <a:t>1978-1999</a:t>
            </a:r>
          </a:p>
        </p:txBody>
      </p:sp>
      <p:sp>
        <p:nvSpPr>
          <p:cNvPr id="11" name="TextBox 10"/>
          <p:cNvSpPr txBox="1"/>
          <p:nvPr/>
        </p:nvSpPr>
        <p:spPr>
          <a:xfrm>
            <a:off x="2102890" y="1745285"/>
            <a:ext cx="1976533"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i="1" dirty="0">
                <a:solidFill>
                  <a:schemeClr val="bg1"/>
                </a:solidFill>
              </a:rPr>
              <a:t>Raster Heroes</a:t>
            </a:r>
          </a:p>
        </p:txBody>
      </p:sp>
      <p:sp>
        <p:nvSpPr>
          <p:cNvPr id="6" name="TextBox 5"/>
          <p:cNvSpPr txBox="1"/>
          <p:nvPr/>
        </p:nvSpPr>
        <p:spPr>
          <a:xfrm>
            <a:off x="2274490" y="1415019"/>
            <a:ext cx="1573124"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solidFill>
                  <a:srgbClr val="76B900"/>
                </a:solidFill>
              </a:rPr>
              <a:t>2000-2018</a:t>
            </a:r>
          </a:p>
        </p:txBody>
      </p:sp>
      <p:sp>
        <p:nvSpPr>
          <p:cNvPr id="10" name="TextBox 9"/>
          <p:cNvSpPr txBox="1"/>
          <p:nvPr/>
        </p:nvSpPr>
        <p:spPr>
          <a:xfrm>
            <a:off x="59858" y="1745285"/>
            <a:ext cx="170758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i="1" dirty="0">
                <a:solidFill>
                  <a:schemeClr val="bg1"/>
                </a:solidFill>
              </a:rPr>
              <a:t>Antiquity</a:t>
            </a:r>
          </a:p>
        </p:txBody>
      </p:sp>
      <p:sp>
        <p:nvSpPr>
          <p:cNvPr id="14" name="TextBox 13">
            <a:extLst>
              <a:ext uri="{FF2B5EF4-FFF2-40B4-BE49-F238E27FC236}">
                <a16:creationId xmlns:a16="http://schemas.microsoft.com/office/drawing/2014/main" id="{3D17682B-695A-D34D-89C7-384BE4D48572}"/>
              </a:ext>
            </a:extLst>
          </p:cNvPr>
          <p:cNvSpPr txBox="1"/>
          <p:nvPr/>
        </p:nvSpPr>
        <p:spPr>
          <a:xfrm>
            <a:off x="4483019" y="1415019"/>
            <a:ext cx="1635085"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b="1" dirty="0">
                <a:solidFill>
                  <a:srgbClr val="76B900"/>
                </a:solidFill>
              </a:rPr>
              <a:t>2019-2023</a:t>
            </a:r>
          </a:p>
        </p:txBody>
      </p:sp>
      <p:sp>
        <p:nvSpPr>
          <p:cNvPr id="15" name="TextBox 14">
            <a:extLst>
              <a:ext uri="{FF2B5EF4-FFF2-40B4-BE49-F238E27FC236}">
                <a16:creationId xmlns:a16="http://schemas.microsoft.com/office/drawing/2014/main" id="{4C3515D4-0A0C-D045-8263-1249F5411B48}"/>
              </a:ext>
            </a:extLst>
          </p:cNvPr>
          <p:cNvSpPr txBox="1"/>
          <p:nvPr/>
        </p:nvSpPr>
        <p:spPr>
          <a:xfrm>
            <a:off x="4162205" y="1745285"/>
            <a:ext cx="2390670"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b="1" i="1" dirty="0">
                <a:solidFill>
                  <a:schemeClr val="bg1"/>
                </a:solidFill>
              </a:rPr>
              <a:t>Ray/Raster Coexist</a:t>
            </a:r>
          </a:p>
        </p:txBody>
      </p:sp>
      <p:sp>
        <p:nvSpPr>
          <p:cNvPr id="13" name="Triangle 12">
            <a:extLst>
              <a:ext uri="{FF2B5EF4-FFF2-40B4-BE49-F238E27FC236}">
                <a16:creationId xmlns:a16="http://schemas.microsoft.com/office/drawing/2014/main" id="{384FAD03-5F19-8C4D-B145-00E9E8902277}"/>
              </a:ext>
            </a:extLst>
          </p:cNvPr>
          <p:cNvSpPr/>
          <p:nvPr/>
        </p:nvSpPr>
        <p:spPr>
          <a:xfrm rot="10800000">
            <a:off x="770999" y="1198209"/>
            <a:ext cx="209530" cy="180629"/>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iangle 22">
            <a:extLst>
              <a:ext uri="{FF2B5EF4-FFF2-40B4-BE49-F238E27FC236}">
                <a16:creationId xmlns:a16="http://schemas.microsoft.com/office/drawing/2014/main" id="{BD37E0BC-49C3-684E-925A-65526BEE8A37}"/>
              </a:ext>
            </a:extLst>
          </p:cNvPr>
          <p:cNvSpPr/>
          <p:nvPr/>
        </p:nvSpPr>
        <p:spPr>
          <a:xfrm rot="10800000">
            <a:off x="2960633" y="1196690"/>
            <a:ext cx="209530" cy="180629"/>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iangle 23">
            <a:extLst>
              <a:ext uri="{FF2B5EF4-FFF2-40B4-BE49-F238E27FC236}">
                <a16:creationId xmlns:a16="http://schemas.microsoft.com/office/drawing/2014/main" id="{BC427CEA-7DBB-0743-B09B-2E0CFF11BD5E}"/>
              </a:ext>
            </a:extLst>
          </p:cNvPr>
          <p:cNvSpPr/>
          <p:nvPr/>
        </p:nvSpPr>
        <p:spPr>
          <a:xfrm rot="10800000">
            <a:off x="5188904" y="1195171"/>
            <a:ext cx="209530" cy="180629"/>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iangle 24">
            <a:extLst>
              <a:ext uri="{FF2B5EF4-FFF2-40B4-BE49-F238E27FC236}">
                <a16:creationId xmlns:a16="http://schemas.microsoft.com/office/drawing/2014/main" id="{69DC3614-8173-1045-80C2-60F447C5520D}"/>
              </a:ext>
            </a:extLst>
          </p:cNvPr>
          <p:cNvSpPr/>
          <p:nvPr/>
        </p:nvSpPr>
        <p:spPr>
          <a:xfrm rot="10800000">
            <a:off x="7558844" y="1193652"/>
            <a:ext cx="209530" cy="180629"/>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iangle 25">
            <a:extLst>
              <a:ext uri="{FF2B5EF4-FFF2-40B4-BE49-F238E27FC236}">
                <a16:creationId xmlns:a16="http://schemas.microsoft.com/office/drawing/2014/main" id="{52FF47F7-8372-B942-BB99-3DE9EA4F81CC}"/>
              </a:ext>
            </a:extLst>
          </p:cNvPr>
          <p:cNvSpPr/>
          <p:nvPr/>
        </p:nvSpPr>
        <p:spPr>
          <a:xfrm rot="10800000">
            <a:off x="9761357" y="1192133"/>
            <a:ext cx="209530" cy="180629"/>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C9874D51-F50F-1240-857A-6300EEE79B25}"/>
              </a:ext>
            </a:extLst>
          </p:cNvPr>
          <p:cNvSpPr txBox="1"/>
          <p:nvPr/>
        </p:nvSpPr>
        <p:spPr>
          <a:xfrm>
            <a:off x="4079423" y="2171827"/>
            <a:ext cx="3677610" cy="390876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nSpc>
                <a:spcPct val="90000"/>
              </a:lnSpc>
            </a:pPr>
            <a:r>
              <a:rPr lang="en-US" sz="2000" b="1" dirty="0">
                <a:solidFill>
                  <a:schemeClr val="bg1"/>
                </a:solidFill>
              </a:rPr>
              <a:t>Raster</a:t>
            </a:r>
          </a:p>
          <a:p>
            <a:pPr>
              <a:lnSpc>
                <a:spcPct val="90000"/>
              </a:lnSpc>
            </a:pPr>
            <a:r>
              <a:rPr lang="en-US" sz="2000" dirty="0">
                <a:solidFill>
                  <a:schemeClr val="tx1">
                    <a:lumMod val="50000"/>
                  </a:schemeClr>
                </a:solidFill>
              </a:rPr>
              <a:t>  Primary rays</a:t>
            </a:r>
          </a:p>
          <a:p>
            <a:pPr>
              <a:lnSpc>
                <a:spcPct val="90000"/>
              </a:lnSpc>
            </a:pPr>
            <a:r>
              <a:rPr lang="en-US" sz="2000" dirty="0">
                <a:solidFill>
                  <a:schemeClr val="tx1">
                    <a:lumMod val="50000"/>
                  </a:schemeClr>
                </a:solidFill>
              </a:rPr>
              <a:t>  Deferred/</a:t>
            </a:r>
            <a:r>
              <a:rPr lang="en-US" sz="2000" dirty="0" err="1">
                <a:solidFill>
                  <a:schemeClr val="tx1">
                    <a:lumMod val="50000"/>
                  </a:schemeClr>
                </a:solidFill>
              </a:rPr>
              <a:t>fwd</a:t>
            </a:r>
            <a:r>
              <a:rPr lang="en-US" sz="2000" dirty="0">
                <a:solidFill>
                  <a:schemeClr val="tx1">
                    <a:lumMod val="50000"/>
                  </a:schemeClr>
                </a:solidFill>
              </a:rPr>
              <a:t> shaders</a:t>
            </a:r>
          </a:p>
          <a:p>
            <a:pPr>
              <a:lnSpc>
                <a:spcPct val="90000"/>
              </a:lnSpc>
            </a:pPr>
            <a:r>
              <a:rPr lang="en-US" sz="2000" dirty="0">
                <a:solidFill>
                  <a:schemeClr val="tx1">
                    <a:lumMod val="50000"/>
                  </a:schemeClr>
                </a:solidFill>
              </a:rPr>
              <a:t>  Shadow maps</a:t>
            </a:r>
          </a:p>
          <a:p>
            <a:pPr>
              <a:lnSpc>
                <a:spcPct val="90000"/>
              </a:lnSpc>
            </a:pPr>
            <a:r>
              <a:rPr lang="en-US" sz="2000" dirty="0">
                <a:solidFill>
                  <a:schemeClr val="tx1">
                    <a:lumMod val="50000"/>
                  </a:schemeClr>
                </a:solidFill>
              </a:rPr>
              <a:t>  SS AO, RT, DOF, MB</a:t>
            </a:r>
          </a:p>
          <a:p>
            <a:pPr>
              <a:lnSpc>
                <a:spcPct val="90000"/>
              </a:lnSpc>
            </a:pPr>
            <a:r>
              <a:rPr lang="en-US" sz="2000" dirty="0">
                <a:solidFill>
                  <a:schemeClr val="tx1">
                    <a:lumMod val="50000"/>
                  </a:schemeClr>
                </a:solidFill>
              </a:rPr>
              <a:t>  OIT tricks</a:t>
            </a:r>
          </a:p>
          <a:p>
            <a:endParaRPr lang="en-US" sz="2000" dirty="0">
              <a:solidFill>
                <a:schemeClr val="tx1">
                  <a:lumMod val="50000"/>
                </a:schemeClr>
              </a:solidFill>
            </a:endParaRPr>
          </a:p>
          <a:p>
            <a:r>
              <a:rPr lang="en-US" sz="2000" b="1" dirty="0">
                <a:solidFill>
                  <a:schemeClr val="bg1"/>
                </a:solidFill>
              </a:rPr>
              <a:t>Rays</a:t>
            </a:r>
          </a:p>
          <a:p>
            <a:r>
              <a:rPr lang="en-US" sz="2000" dirty="0">
                <a:solidFill>
                  <a:schemeClr val="tx1">
                    <a:lumMod val="50000"/>
                  </a:schemeClr>
                </a:solidFill>
              </a:rPr>
              <a:t>  Mirror reflection</a:t>
            </a:r>
          </a:p>
          <a:p>
            <a:r>
              <a:rPr lang="en-US" sz="2000" dirty="0">
                <a:solidFill>
                  <a:schemeClr val="tx1">
                    <a:lumMod val="50000"/>
                  </a:schemeClr>
                </a:solidFill>
              </a:rPr>
              <a:t>  Dynamic probes &amp; light maps</a:t>
            </a:r>
          </a:p>
          <a:p>
            <a:r>
              <a:rPr lang="en-US" sz="2000" dirty="0">
                <a:solidFill>
                  <a:schemeClr val="tx1">
                    <a:lumMod val="50000"/>
                  </a:schemeClr>
                </a:solidFill>
              </a:rPr>
              <a:t>  Hard shadows</a:t>
            </a:r>
          </a:p>
          <a:p>
            <a:r>
              <a:rPr lang="en-US" sz="2000" dirty="0">
                <a:solidFill>
                  <a:schemeClr val="tx1">
                    <a:lumMod val="50000"/>
                  </a:schemeClr>
                </a:solidFill>
              </a:rPr>
              <a:t>  Refraction transparency</a:t>
            </a:r>
          </a:p>
          <a:p>
            <a:r>
              <a:rPr lang="en-US" sz="2000" dirty="0">
                <a:solidFill>
                  <a:schemeClr val="tx1">
                    <a:lumMod val="50000"/>
                  </a:schemeClr>
                </a:solidFill>
              </a:rPr>
              <a:t>  Adaptive sampling</a:t>
            </a:r>
          </a:p>
        </p:txBody>
      </p:sp>
      <p:pic>
        <p:nvPicPr>
          <p:cNvPr id="3" name="Picture 2">
            <a:extLst>
              <a:ext uri="{FF2B5EF4-FFF2-40B4-BE49-F238E27FC236}">
                <a16:creationId xmlns:a16="http://schemas.microsoft.com/office/drawing/2014/main" id="{B94B408D-ED8B-004A-97DE-70A496B8E84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96214" y="2234596"/>
            <a:ext cx="3390076" cy="3783224"/>
          </a:xfrm>
          <a:prstGeom prst="rect">
            <a:avLst/>
          </a:prstGeom>
        </p:spPr>
      </p:pic>
      <p:sp>
        <p:nvSpPr>
          <p:cNvPr id="28" name="TextBox 27">
            <a:extLst>
              <a:ext uri="{FF2B5EF4-FFF2-40B4-BE49-F238E27FC236}">
                <a16:creationId xmlns:a16="http://schemas.microsoft.com/office/drawing/2014/main" id="{B52E96D5-A6A8-9F4C-B337-FA1B1BB3F8D8}"/>
              </a:ext>
            </a:extLst>
          </p:cNvPr>
          <p:cNvSpPr txBox="1"/>
          <p:nvPr/>
        </p:nvSpPr>
        <p:spPr>
          <a:xfrm>
            <a:off x="1237490" y="5537689"/>
            <a:ext cx="1290418" cy="4801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i="1" dirty="0">
                <a:solidFill>
                  <a:schemeClr val="tx1"/>
                </a:solidFill>
              </a:rPr>
              <a:t>Control</a:t>
            </a:r>
          </a:p>
          <a:p>
            <a:pPr algn="ctr">
              <a:lnSpc>
                <a:spcPct val="90000"/>
              </a:lnSpc>
            </a:pPr>
            <a:r>
              <a:rPr lang="en-US" sz="1400" dirty="0">
                <a:solidFill>
                  <a:schemeClr val="tx1"/>
                </a:solidFill>
              </a:rPr>
              <a:t>Remedy 2019</a:t>
            </a:r>
          </a:p>
        </p:txBody>
      </p:sp>
    </p:spTree>
    <p:extLst>
      <p:ext uri="{BB962C8B-B14F-4D97-AF65-F5344CB8AC3E}">
        <p14:creationId xmlns:p14="http://schemas.microsoft.com/office/powerpoint/2010/main" val="1308796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40D063D-7BC5-F944-BA5C-8B886250C7AC}"/>
              </a:ext>
            </a:extLst>
          </p:cNvPr>
          <p:cNvSpPr/>
          <p:nvPr/>
        </p:nvSpPr>
        <p:spPr>
          <a:xfrm>
            <a:off x="296214" y="1190818"/>
            <a:ext cx="10290220" cy="45719"/>
          </a:xfrm>
          <a:prstGeom prst="rect">
            <a:avLst/>
          </a:prstGeom>
          <a:gradFill>
            <a:gsLst>
              <a:gs pos="0">
                <a:schemeClr val="tx1"/>
              </a:gs>
              <a:gs pos="5000">
                <a:srgbClr val="92D050"/>
              </a:gs>
              <a:gs pos="95000">
                <a:srgbClr val="92D050"/>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8348" y="495245"/>
            <a:ext cx="9976104" cy="590931"/>
          </a:xfrm>
        </p:spPr>
        <p:txBody>
          <a:bodyPr/>
          <a:lstStyle/>
          <a:p>
            <a:r>
              <a:rPr lang="en-US" dirty="0"/>
              <a:t>A GAME GRAPHICS ROADMAP</a:t>
            </a:r>
          </a:p>
        </p:txBody>
      </p:sp>
      <p:sp>
        <p:nvSpPr>
          <p:cNvPr id="9" name="TextBox 8"/>
          <p:cNvSpPr txBox="1"/>
          <p:nvPr/>
        </p:nvSpPr>
        <p:spPr>
          <a:xfrm>
            <a:off x="124257" y="1415019"/>
            <a:ext cx="1514828"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solidFill>
                  <a:srgbClr val="76B900"/>
                </a:solidFill>
              </a:rPr>
              <a:t>1978-1999</a:t>
            </a:r>
          </a:p>
        </p:txBody>
      </p:sp>
      <p:sp>
        <p:nvSpPr>
          <p:cNvPr id="11" name="TextBox 10"/>
          <p:cNvSpPr txBox="1"/>
          <p:nvPr/>
        </p:nvSpPr>
        <p:spPr>
          <a:xfrm>
            <a:off x="2102890" y="1745285"/>
            <a:ext cx="1976533"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i="1" dirty="0">
                <a:solidFill>
                  <a:schemeClr val="bg1"/>
                </a:solidFill>
              </a:rPr>
              <a:t>Raster Heroes</a:t>
            </a:r>
          </a:p>
        </p:txBody>
      </p:sp>
      <p:sp>
        <p:nvSpPr>
          <p:cNvPr id="6" name="TextBox 5"/>
          <p:cNvSpPr txBox="1"/>
          <p:nvPr/>
        </p:nvSpPr>
        <p:spPr>
          <a:xfrm>
            <a:off x="2274490" y="1415019"/>
            <a:ext cx="1573124"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solidFill>
                  <a:srgbClr val="76B900"/>
                </a:solidFill>
              </a:rPr>
              <a:t>2000-2018</a:t>
            </a:r>
          </a:p>
        </p:txBody>
      </p:sp>
      <p:sp>
        <p:nvSpPr>
          <p:cNvPr id="10" name="TextBox 9"/>
          <p:cNvSpPr txBox="1"/>
          <p:nvPr/>
        </p:nvSpPr>
        <p:spPr>
          <a:xfrm>
            <a:off x="59858" y="1745285"/>
            <a:ext cx="170758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i="1" dirty="0">
                <a:solidFill>
                  <a:schemeClr val="bg1"/>
                </a:solidFill>
              </a:rPr>
              <a:t>Antiquity</a:t>
            </a:r>
          </a:p>
        </p:txBody>
      </p:sp>
      <p:sp>
        <p:nvSpPr>
          <p:cNvPr id="14" name="TextBox 13">
            <a:extLst>
              <a:ext uri="{FF2B5EF4-FFF2-40B4-BE49-F238E27FC236}">
                <a16:creationId xmlns:a16="http://schemas.microsoft.com/office/drawing/2014/main" id="{3D17682B-695A-D34D-89C7-384BE4D48572}"/>
              </a:ext>
            </a:extLst>
          </p:cNvPr>
          <p:cNvSpPr txBox="1"/>
          <p:nvPr/>
        </p:nvSpPr>
        <p:spPr>
          <a:xfrm>
            <a:off x="4483019" y="1415019"/>
            <a:ext cx="1635085"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b="1" dirty="0">
                <a:solidFill>
                  <a:srgbClr val="76B900"/>
                </a:solidFill>
              </a:rPr>
              <a:t>2019-2023</a:t>
            </a:r>
          </a:p>
        </p:txBody>
      </p:sp>
      <p:sp>
        <p:nvSpPr>
          <p:cNvPr id="15" name="TextBox 14">
            <a:extLst>
              <a:ext uri="{FF2B5EF4-FFF2-40B4-BE49-F238E27FC236}">
                <a16:creationId xmlns:a16="http://schemas.microsoft.com/office/drawing/2014/main" id="{4C3515D4-0A0C-D045-8263-1249F5411B48}"/>
              </a:ext>
            </a:extLst>
          </p:cNvPr>
          <p:cNvSpPr txBox="1"/>
          <p:nvPr/>
        </p:nvSpPr>
        <p:spPr>
          <a:xfrm>
            <a:off x="4162205" y="1745285"/>
            <a:ext cx="2390670"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b="1" i="1" dirty="0">
                <a:solidFill>
                  <a:schemeClr val="bg1"/>
                </a:solidFill>
              </a:rPr>
              <a:t>Ray/Raster Coexist</a:t>
            </a:r>
          </a:p>
        </p:txBody>
      </p:sp>
      <p:sp>
        <p:nvSpPr>
          <p:cNvPr id="13" name="Triangle 12">
            <a:extLst>
              <a:ext uri="{FF2B5EF4-FFF2-40B4-BE49-F238E27FC236}">
                <a16:creationId xmlns:a16="http://schemas.microsoft.com/office/drawing/2014/main" id="{384FAD03-5F19-8C4D-B145-00E9E8902277}"/>
              </a:ext>
            </a:extLst>
          </p:cNvPr>
          <p:cNvSpPr/>
          <p:nvPr/>
        </p:nvSpPr>
        <p:spPr>
          <a:xfrm rot="10800000">
            <a:off x="770999" y="1198209"/>
            <a:ext cx="209530" cy="180629"/>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iangle 22">
            <a:extLst>
              <a:ext uri="{FF2B5EF4-FFF2-40B4-BE49-F238E27FC236}">
                <a16:creationId xmlns:a16="http://schemas.microsoft.com/office/drawing/2014/main" id="{BD37E0BC-49C3-684E-925A-65526BEE8A37}"/>
              </a:ext>
            </a:extLst>
          </p:cNvPr>
          <p:cNvSpPr/>
          <p:nvPr/>
        </p:nvSpPr>
        <p:spPr>
          <a:xfrm rot="10800000">
            <a:off x="2960633" y="1196690"/>
            <a:ext cx="209530" cy="180629"/>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iangle 23">
            <a:extLst>
              <a:ext uri="{FF2B5EF4-FFF2-40B4-BE49-F238E27FC236}">
                <a16:creationId xmlns:a16="http://schemas.microsoft.com/office/drawing/2014/main" id="{BC427CEA-7DBB-0743-B09B-2E0CFF11BD5E}"/>
              </a:ext>
            </a:extLst>
          </p:cNvPr>
          <p:cNvSpPr/>
          <p:nvPr/>
        </p:nvSpPr>
        <p:spPr>
          <a:xfrm rot="10800000">
            <a:off x="5188904" y="1195171"/>
            <a:ext cx="209530" cy="180629"/>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iangle 24">
            <a:extLst>
              <a:ext uri="{FF2B5EF4-FFF2-40B4-BE49-F238E27FC236}">
                <a16:creationId xmlns:a16="http://schemas.microsoft.com/office/drawing/2014/main" id="{69DC3614-8173-1045-80C2-60F447C5520D}"/>
              </a:ext>
            </a:extLst>
          </p:cNvPr>
          <p:cNvSpPr/>
          <p:nvPr/>
        </p:nvSpPr>
        <p:spPr>
          <a:xfrm rot="10800000">
            <a:off x="7558844" y="1193652"/>
            <a:ext cx="209530" cy="180629"/>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iangle 25">
            <a:extLst>
              <a:ext uri="{FF2B5EF4-FFF2-40B4-BE49-F238E27FC236}">
                <a16:creationId xmlns:a16="http://schemas.microsoft.com/office/drawing/2014/main" id="{52FF47F7-8372-B942-BB99-3DE9EA4F81CC}"/>
              </a:ext>
            </a:extLst>
          </p:cNvPr>
          <p:cNvSpPr/>
          <p:nvPr/>
        </p:nvSpPr>
        <p:spPr>
          <a:xfrm rot="10800000">
            <a:off x="9761357" y="1192133"/>
            <a:ext cx="209530" cy="180629"/>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94B408D-ED8B-004A-97DE-70A496B8E84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96214" y="2234596"/>
            <a:ext cx="3390076" cy="3783224"/>
          </a:xfrm>
          <a:prstGeom prst="rect">
            <a:avLst/>
          </a:prstGeom>
        </p:spPr>
      </p:pic>
      <p:sp>
        <p:nvSpPr>
          <p:cNvPr id="28" name="TextBox 27">
            <a:extLst>
              <a:ext uri="{FF2B5EF4-FFF2-40B4-BE49-F238E27FC236}">
                <a16:creationId xmlns:a16="http://schemas.microsoft.com/office/drawing/2014/main" id="{B52E96D5-A6A8-9F4C-B337-FA1B1BB3F8D8}"/>
              </a:ext>
            </a:extLst>
          </p:cNvPr>
          <p:cNvSpPr txBox="1"/>
          <p:nvPr/>
        </p:nvSpPr>
        <p:spPr>
          <a:xfrm>
            <a:off x="1105143" y="5537689"/>
            <a:ext cx="1290418" cy="4801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i="1" dirty="0">
                <a:solidFill>
                  <a:schemeClr val="tx1"/>
                </a:solidFill>
              </a:rPr>
              <a:t>Control</a:t>
            </a:r>
          </a:p>
          <a:p>
            <a:pPr algn="ctr">
              <a:lnSpc>
                <a:spcPct val="90000"/>
              </a:lnSpc>
            </a:pPr>
            <a:r>
              <a:rPr lang="en-US" sz="1400" dirty="0">
                <a:solidFill>
                  <a:schemeClr val="tx1"/>
                </a:solidFill>
              </a:rPr>
              <a:t>Remedy 2019</a:t>
            </a:r>
          </a:p>
        </p:txBody>
      </p:sp>
      <p:pic>
        <p:nvPicPr>
          <p:cNvPr id="18" name="Picture 4" descr="https://lh3.googleusercontent.com/o7RtRGolOLvN2Ae4y4N-SjMdaQdur9nGXOG3KHMlK-t7WVB_iUOeo15_eN8vSNnb2ZZVxJEgYrAhy9MhuDuTZr27v4EL4C4exvq-FYwXyIRFGW7Ui37bJctIYMJH3INktRiz-RIKPRQ">
            <a:extLst>
              <a:ext uri="{FF2B5EF4-FFF2-40B4-BE49-F238E27FC236}">
                <a16:creationId xmlns:a16="http://schemas.microsoft.com/office/drawing/2014/main" id="{D732E24C-85AE-9849-9A0D-20B14908A10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10912" y="2254314"/>
            <a:ext cx="6690676" cy="3763506"/>
          </a:xfrm>
          <a:prstGeom prst="rect">
            <a:avLst/>
          </a:prstGeom>
          <a:noFill/>
          <a:ln w="9525">
            <a:no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E61ADB3-1B27-8D45-959C-7613809D57AB}"/>
              </a:ext>
            </a:extLst>
          </p:cNvPr>
          <p:cNvSpPr txBox="1"/>
          <p:nvPr/>
        </p:nvSpPr>
        <p:spPr>
          <a:xfrm>
            <a:off x="4079423" y="5472718"/>
            <a:ext cx="4363887" cy="4801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nSpc>
                <a:spcPct val="90000"/>
              </a:lnSpc>
            </a:pPr>
            <a:r>
              <a:rPr lang="en-US" sz="1400" i="1" dirty="0">
                <a:solidFill>
                  <a:schemeClr val="tx1"/>
                </a:solidFill>
              </a:rPr>
              <a:t>A Bug’s Life</a:t>
            </a:r>
          </a:p>
          <a:p>
            <a:pPr>
              <a:lnSpc>
                <a:spcPct val="90000"/>
              </a:lnSpc>
            </a:pPr>
            <a:r>
              <a:rPr lang="en-US" sz="1400" dirty="0">
                <a:solidFill>
                  <a:schemeClr val="tx1"/>
                </a:solidFill>
              </a:rPr>
              <a:t>Walt Disney Pictures &amp; Pixar Animation Studios 1998</a:t>
            </a:r>
          </a:p>
        </p:txBody>
      </p:sp>
    </p:spTree>
    <p:extLst>
      <p:ext uri="{BB962C8B-B14F-4D97-AF65-F5344CB8AC3E}">
        <p14:creationId xmlns:p14="http://schemas.microsoft.com/office/powerpoint/2010/main" val="3100334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itle &amp; Bullet">
  <a:themeElements>
    <a:clrScheme name="Custom 1">
      <a:dk1>
        <a:srgbClr val="B3B3B3"/>
      </a:dk1>
      <a:lt1>
        <a:srgbClr val="FFFFFF"/>
      </a:lt1>
      <a:dk2>
        <a:srgbClr val="000000"/>
      </a:dk2>
      <a:lt2>
        <a:srgbClr val="76B900"/>
      </a:lt2>
      <a:accent1>
        <a:srgbClr val="008564"/>
      </a:accent1>
      <a:accent2>
        <a:srgbClr val="5D1682"/>
      </a:accent2>
      <a:accent3>
        <a:srgbClr val="0C34BD"/>
      </a:accent3>
      <a:accent4>
        <a:srgbClr val="4A4A4A"/>
      </a:accent4>
      <a:accent5>
        <a:srgbClr val="6E6E6E"/>
      </a:accent5>
      <a:accent6>
        <a:srgbClr val="0071C5"/>
      </a:accent6>
      <a:hlink>
        <a:srgbClr val="76B900"/>
      </a:hlink>
      <a:folHlink>
        <a:srgbClr val="76B90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ln w="6350">
          <a:noFill/>
        </a:ln>
      </a:spPr>
      <a:bodyPr wrap="none" rtlCol="0" anchor="ctr">
        <a:spAutoFit/>
      </a:bodyPr>
      <a:lstStyle>
        <a:defPPr algn="ctr">
          <a:lnSpc>
            <a:spcPct val="90000"/>
          </a:lnSpc>
          <a:defRPr sz="1400" dirty="0" smtClean="0">
            <a:solidFill>
              <a:schemeClr val="bg1"/>
            </a:solidFill>
            <a:latin typeface="Trebuchet MS" panose="020B06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9E8B2F2D50A34B8956FD0A46C10A97" ma:contentTypeVersion="0" ma:contentTypeDescription="Create a new document." ma:contentTypeScope="" ma:versionID="2d22a1089f8aa3be74aa23dc2e82a28f">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E29B7386-0C5E-43DB-8BF1-052EEAD5F5DF}">
  <ds:schemaRefs>
    <ds:schemaRef ds:uri="http://schemas.microsoft.com/sharepoint/v3/contenttype/forms"/>
  </ds:schemaRefs>
</ds:datastoreItem>
</file>

<file path=customXml/itemProps2.xml><?xml version="1.0" encoding="utf-8"?>
<ds:datastoreItem xmlns:ds="http://schemas.openxmlformats.org/officeDocument/2006/customXml" ds:itemID="{DF88E22E-2A4B-4FB1-9848-BF16E7DBE74B}">
  <ds:schemaRefs>
    <ds:schemaRef ds:uri="http://schemas.openxmlformats.org/package/2006/metadata/core-properties"/>
    <ds:schemaRef ds:uri="http://schemas.microsoft.com/office/2006/documentManagement/types"/>
    <ds:schemaRef ds:uri="http://purl.org/dc/elements/1.1/"/>
    <ds:schemaRef ds:uri="http://purl.org/dc/dcmitype/"/>
    <ds:schemaRef ds:uri="http://schemas.microsoft.com/office/2006/metadata/properties"/>
    <ds:schemaRef ds:uri="http://www.w3.org/XML/1998/namespace"/>
    <ds:schemaRef ds:uri="http://purl.org/dc/terms/"/>
  </ds:schemaRefs>
</ds:datastoreItem>
</file>

<file path=customXml/itemProps3.xml><?xml version="1.0" encoding="utf-8"?>
<ds:datastoreItem xmlns:ds="http://schemas.openxmlformats.org/officeDocument/2006/customXml" ds:itemID="{BEA82F4F-F3EA-4E98-BEE2-3C70B6315C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otalTime>83403</TotalTime>
  <Words>4096</Words>
  <Application>Microsoft Office PowerPoint</Application>
  <PresentationFormat>Custom</PresentationFormat>
  <Paragraphs>598</Paragraphs>
  <Slides>45</Slides>
  <Notes>34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ＭＳ Ｐゴシック</vt:lpstr>
      <vt:lpstr>ＭＳ Ｐゴシック</vt:lpstr>
      <vt:lpstr>Arial</vt:lpstr>
      <vt:lpstr>Century Gothic</vt:lpstr>
      <vt:lpstr>Courier New</vt:lpstr>
      <vt:lpstr>Mangal</vt:lpstr>
      <vt:lpstr>Trebuchet MS</vt:lpstr>
      <vt:lpstr>Wingdings</vt:lpstr>
      <vt:lpstr>Title &amp; Bullet</vt:lpstr>
      <vt:lpstr>FROM RASTER TO RAYS IN GAMES</vt:lpstr>
      <vt:lpstr>PowerPoint Presentation</vt:lpstr>
      <vt:lpstr>20 Year hardware revolutions</vt:lpstr>
      <vt:lpstr>5 years to pervasive</vt:lpstr>
      <vt:lpstr>A GAME GRAPHICS ROADMAP</vt:lpstr>
      <vt:lpstr>A GAME GRAPHICS ROADMAP</vt:lpstr>
      <vt:lpstr>A GAME GRAPHICS ROADMAP</vt:lpstr>
      <vt:lpstr>A GAME GRAPHICS ROADMAP</vt:lpstr>
      <vt:lpstr>A GAME GRAPHICS ROADMAP</vt:lpstr>
      <vt:lpstr>A GAME GRAPHICS ROADMAP</vt:lpstr>
      <vt:lpstr>Recommended Reading</vt:lpstr>
      <vt:lpstr>A GAME GRAPHICS ROADMAP</vt:lpstr>
      <vt:lpstr>Game ray tracing problems</vt:lpstr>
      <vt:lpstr>materials</vt:lpstr>
      <vt:lpstr>Procedural materials</vt:lpstr>
      <vt:lpstr>Procedural materials</vt:lpstr>
      <vt:lpstr>Procedural materials</vt:lpstr>
      <vt:lpstr>Binary Coverage testing</vt:lpstr>
      <vt:lpstr>geometry</vt:lpstr>
      <vt:lpstr>BVH Streaming</vt:lpstr>
      <vt:lpstr>Animated instances</vt:lpstr>
      <vt:lpstr>Sampling &amp; shading</vt:lpstr>
      <vt:lpstr>Light sampling</vt:lpstr>
      <vt:lpstr>Light sampling</vt:lpstr>
      <vt:lpstr>Band limiting</vt:lpstr>
      <vt:lpstr>Perceptual low discrepancy</vt:lpstr>
      <vt:lpstr>Fast Denoising</vt:lpstr>
      <vt:lpstr>Inherent tension</vt:lpstr>
      <vt:lpstr>Sparse, deep paths</vt:lpstr>
      <vt:lpstr>Sparse, deep paths</vt:lpstr>
      <vt:lpstr>Sparse, deep paths</vt:lpstr>
      <vt:lpstr> Incoherent samples, Coherent threads</vt:lpstr>
      <vt:lpstr>1. When will ray tracing be solved?</vt:lpstr>
      <vt:lpstr>1. When will ray tracing be solved?</vt:lpstr>
      <vt:lpstr>2. What are the problems?</vt:lpstr>
      <vt:lpstr>2. What are the problems?</vt:lpstr>
      <vt:lpstr>2. What are the problems?</vt:lpstr>
      <vt:lpstr>3. How should we proceed?</vt:lpstr>
      <vt:lpstr>3. How should we proceed?</vt:lpstr>
      <vt:lpstr>PowerPoint Presentation</vt:lpstr>
      <vt:lpstr>PowerPoint Presentation</vt:lpstr>
      <vt:lpstr>PowerPoint Presentation</vt:lpstr>
      <vt:lpstr>3. How should we proceed?</vt:lpstr>
      <vt:lpstr>Coexistence: rays + peak raster</vt:lpstr>
      <vt:lpstr>HYBRID: rays + raster accelerator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Jennifer Hohn</dc:creator>
  <cp:lastModifiedBy>Windows User</cp:lastModifiedBy>
  <cp:revision>3755</cp:revision>
  <cp:lastPrinted>2018-09-07T17:44:47Z</cp:lastPrinted>
  <dcterms:created xsi:type="dcterms:W3CDTF">2008-01-24T03:11:41Z</dcterms:created>
  <dcterms:modified xsi:type="dcterms:W3CDTF">2020-10-31T14:35:49Z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0x010100F59E8B2F2D50A34B8956FD0A46C10A97</vt:lpwstr>
  </property>
  <property fmtid="{D5CDD505-2E9C-101B-9397-08002B2CF9AE}" pid="3" name="MSIP_Label_6b558183-044c-4105-8d9c-cea02a2a3d86_Enabled">
    <vt:lpwstr>True</vt:lpwstr>
  </property>
  <property fmtid="{D5CDD505-2E9C-101B-9397-08002B2CF9AE}" pid="4" name="MSIP_Label_6b558183-044c-4105-8d9c-cea02a2a3d86_SiteId">
    <vt:lpwstr>43083d15-7273-40c1-b7db-39efd9ccc17a</vt:lpwstr>
  </property>
  <property fmtid="{D5CDD505-2E9C-101B-9397-08002B2CF9AE}" pid="5" name="MSIP_Label_6b558183-044c-4105-8d9c-cea02a2a3d86_Ref">
    <vt:lpwstr>https://api.informationprotection.azure.com/api/43083d15-7273-40c1-b7db-39efd9ccc17a</vt:lpwstr>
  </property>
  <property fmtid="{D5CDD505-2E9C-101B-9397-08002B2CF9AE}" pid="6" name="MSIP_Label_6b558183-044c-4105-8d9c-cea02a2a3d86_Owner">
    <vt:lpwstr>lspillman@nvidia.com</vt:lpwstr>
  </property>
  <property fmtid="{D5CDD505-2E9C-101B-9397-08002B2CF9AE}" pid="7" name="MSIP_Label_6b558183-044c-4105-8d9c-cea02a2a3d86_SetDate">
    <vt:lpwstr>2018-05-11T15:28:31.9824217-07:00</vt:lpwstr>
  </property>
  <property fmtid="{D5CDD505-2E9C-101B-9397-08002B2CF9AE}" pid="8" name="MSIP_Label_6b558183-044c-4105-8d9c-cea02a2a3d86_Name">
    <vt:lpwstr>Unrestricted</vt:lpwstr>
  </property>
  <property fmtid="{D5CDD505-2E9C-101B-9397-08002B2CF9AE}" pid="9" name="MSIP_Label_6b558183-044c-4105-8d9c-cea02a2a3d86_Application">
    <vt:lpwstr>Microsoft Azure Information Protection</vt:lpwstr>
  </property>
  <property fmtid="{D5CDD505-2E9C-101B-9397-08002B2CF9AE}" pid="10" name="MSIP_Label_6b558183-044c-4105-8d9c-cea02a2a3d86_Extended_MSFT_Method">
    <vt:lpwstr>Automatic</vt:lpwstr>
  </property>
  <property fmtid="{D5CDD505-2E9C-101B-9397-08002B2CF9AE}" pid="11" name="Sensitivity">
    <vt:lpwstr>Unrestricted</vt:lpwstr>
  </property>
</Properties>
</file>